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2"/>
  </p:notesMasterIdLst>
  <p:handoutMasterIdLst>
    <p:handoutMasterId r:id="rId43"/>
  </p:handoutMasterIdLst>
  <p:sldIdLst>
    <p:sldId id="313" r:id="rId7"/>
    <p:sldId id="315" r:id="rId8"/>
    <p:sldId id="316" r:id="rId9"/>
    <p:sldId id="337" r:id="rId10"/>
    <p:sldId id="339" r:id="rId11"/>
    <p:sldId id="340" r:id="rId12"/>
    <p:sldId id="342" r:id="rId13"/>
    <p:sldId id="343" r:id="rId14"/>
    <p:sldId id="347" r:id="rId15"/>
    <p:sldId id="348" r:id="rId16"/>
    <p:sldId id="349" r:id="rId17"/>
    <p:sldId id="350" r:id="rId18"/>
    <p:sldId id="344" r:id="rId19"/>
    <p:sldId id="351" r:id="rId20"/>
    <p:sldId id="345" r:id="rId21"/>
    <p:sldId id="346" r:id="rId22"/>
    <p:sldId id="341" r:id="rId23"/>
    <p:sldId id="317" r:id="rId24"/>
    <p:sldId id="334" r:id="rId25"/>
    <p:sldId id="335" r:id="rId26"/>
    <p:sldId id="336" r:id="rId27"/>
    <p:sldId id="318" r:id="rId28"/>
    <p:sldId id="320" r:id="rId29"/>
    <p:sldId id="332" r:id="rId30"/>
    <p:sldId id="321" r:id="rId31"/>
    <p:sldId id="333" r:id="rId32"/>
    <p:sldId id="322" r:id="rId33"/>
    <p:sldId id="328" r:id="rId34"/>
    <p:sldId id="329" r:id="rId35"/>
    <p:sldId id="330" r:id="rId36"/>
    <p:sldId id="325" r:id="rId37"/>
    <p:sldId id="290" r:id="rId38"/>
    <p:sldId id="331" r:id="rId39"/>
    <p:sldId id="291" r:id="rId40"/>
    <p:sldId id="327" r:id="rId41"/>
  </p:sldIdLst>
  <p:sldSz cx="12192000" cy="6858000"/>
  <p:notesSz cx="6858000" cy="9296400"/>
  <p:custDataLst>
    <p:tags r:id="rId44"/>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313"/>
            <p14:sldId id="315"/>
            <p14:sldId id="316"/>
            <p14:sldId id="337"/>
            <p14:sldId id="339"/>
            <p14:sldId id="340"/>
            <p14:sldId id="342"/>
            <p14:sldId id="343"/>
            <p14:sldId id="347"/>
            <p14:sldId id="348"/>
            <p14:sldId id="349"/>
            <p14:sldId id="350"/>
            <p14:sldId id="344"/>
            <p14:sldId id="351"/>
            <p14:sldId id="345"/>
            <p14:sldId id="346"/>
            <p14:sldId id="341"/>
            <p14:sldId id="317"/>
            <p14:sldId id="334"/>
            <p14:sldId id="335"/>
            <p14:sldId id="336"/>
            <p14:sldId id="318"/>
            <p14:sldId id="320"/>
            <p14:sldId id="332"/>
            <p14:sldId id="321"/>
            <p14:sldId id="333"/>
            <p14:sldId id="322"/>
            <p14:sldId id="328"/>
            <p14:sldId id="329"/>
            <p14:sldId id="330"/>
            <p14:sldId id="325"/>
            <p14:sldId id="290"/>
            <p14:sldId id="331"/>
            <p14:sldId id="291"/>
            <p14:sldId id="32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6" autoAdjust="0"/>
    <p:restoredTop sz="23146" autoAdjust="0"/>
  </p:normalViewPr>
  <p:slideViewPr>
    <p:cSldViewPr snapToGrid="0">
      <p:cViewPr varScale="1">
        <p:scale>
          <a:sx n="27" d="100"/>
          <a:sy n="27" d="100"/>
        </p:scale>
        <p:origin x="2994" y="48"/>
      </p:cViewPr>
      <p:guideLst>
        <p:guide orient="horz" pos="536"/>
        <p:guide pos="452"/>
      </p:guideLst>
    </p:cSldViewPr>
  </p:slideViewPr>
  <p:outlineViewPr>
    <p:cViewPr>
      <p:scale>
        <a:sx n="33" d="100"/>
        <a:sy n="33" d="100"/>
      </p:scale>
      <p:origin x="0" y="-1734"/>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New Roman" pitchFamily="18" charset="0"/>
                <a:ea typeface="+mn-ea"/>
                <a:cs typeface="+mn-cs"/>
              </a:rPr>
              <a:t>2022/03-17-252(I)PP  </a:t>
            </a:r>
            <a:r>
              <a:rPr lang="en-US" dirty="0">
                <a:latin typeface="Times New Roman" pitchFamily="18" charset="0"/>
                <a:ea typeface="ＭＳ Ｐゴシック" pitchFamily="34" charset="-128"/>
              </a:rPr>
              <a:t>Original Author: J. Steuernagle August 2023 POC: K. Clover, National FAASTeam Program</a:t>
            </a:r>
            <a:r>
              <a:rPr lang="en-US" baseline="0" dirty="0">
                <a:latin typeface="Times New Roman" pitchFamily="18" charset="0"/>
                <a:ea typeface="ＭＳ Ｐゴシック" pitchFamily="34" charset="-128"/>
              </a:rPr>
              <a:t> Mgr. (Operations) </a:t>
            </a:r>
            <a:r>
              <a:rPr lang="en-US" dirty="0">
                <a:latin typeface="Times New Roman" pitchFamily="18" charset="0"/>
                <a:ea typeface="ＭＳ Ｐゴシック" pitchFamily="34" charset="-128"/>
              </a:rPr>
              <a:t>Office 562-888-2020</a:t>
            </a:r>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Short Field Operations</a:t>
            </a:r>
            <a:endParaRPr lang="en-US" dirty="0">
              <a:latin typeface="Times New Roman" pitchFamily="18" charset="0"/>
              <a:ea typeface="ＭＳ Ｐゴシック" pitchFamily="34" charset="-128"/>
            </a:endParaRPr>
          </a:p>
          <a:p>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Script -  </a:t>
            </a:r>
            <a:r>
              <a:rPr lang="en-US" sz="1200" kern="1200" dirty="0">
                <a:solidFill>
                  <a:schemeClr val="tx1"/>
                </a:solidFill>
                <a:effectLst/>
                <a:latin typeface="Times New Roman" pitchFamily="18" charset="0"/>
                <a:ea typeface="+mn-ea"/>
                <a:cs typeface="+mn-cs"/>
              </a:rPr>
              <a:t>We have included a script of suggested dialog with most slides.  The script will always appear in a </a:t>
            </a:r>
            <a:r>
              <a:rPr lang="en-US" sz="1200" b="1" kern="1200" dirty="0">
                <a:solidFill>
                  <a:schemeClr val="tx1"/>
                </a:solidFill>
                <a:effectLst/>
                <a:latin typeface="Times New Roman" pitchFamily="18" charset="0"/>
                <a:ea typeface="+mn-ea"/>
                <a:cs typeface="+mn-cs"/>
              </a:rPr>
              <a:t>non-italic font</a:t>
            </a:r>
            <a:r>
              <a:rPr lang="en-US" sz="1200" kern="1200" dirty="0">
                <a:solidFill>
                  <a:schemeClr val="tx1"/>
                </a:solidFill>
                <a:effectLst/>
                <a:latin typeface="Times New Roman" pitchFamily="18" charset="0"/>
                <a:ea typeface="+mn-ea"/>
                <a:cs typeface="+mn-cs"/>
              </a:rPr>
              <a:t>.  Presenters may read the script or modify it to suit their own presentation style.  </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Presentation Instructions - </a:t>
            </a:r>
            <a:r>
              <a:rPr lang="en-US" sz="1200" i="1" kern="1200" dirty="0">
                <a:solidFill>
                  <a:schemeClr val="tx1"/>
                </a:solidFill>
                <a:effectLst/>
                <a:latin typeface="Times New Roman" pitchFamily="18" charset="0"/>
                <a:ea typeface="+mn-ea"/>
                <a:cs typeface="+mn-cs"/>
              </a:rPr>
              <a:t>(stage direction and  presentation suggestions) will be preceded by a  </a:t>
            </a:r>
            <a:r>
              <a:rPr lang="en-US" sz="1200" b="1" kern="1200" dirty="0">
                <a:solidFill>
                  <a:schemeClr val="tx1"/>
                </a:solidFill>
                <a:effectLst/>
                <a:latin typeface="Times New Roman" pitchFamily="18" charset="0"/>
                <a:ea typeface="+mn-ea"/>
                <a:cs typeface="+mn-cs"/>
              </a:rPr>
              <a:t>Bold header: </a:t>
            </a:r>
            <a:r>
              <a:rPr lang="en-US" sz="1200" i="1" kern="1200" dirty="0">
                <a:solidFill>
                  <a:schemeClr val="tx1"/>
                </a:solidFill>
                <a:effectLst/>
                <a:latin typeface="Times New Roman" pitchFamily="18" charset="0"/>
                <a:ea typeface="+mn-ea"/>
                <a:cs typeface="+mn-cs"/>
              </a:rPr>
              <a:t>the instructions themselves will be in </a:t>
            </a:r>
            <a:r>
              <a:rPr lang="en-US" sz="1200" b="1" i="1" kern="1200" dirty="0">
                <a:solidFill>
                  <a:schemeClr val="tx1"/>
                </a:solidFill>
                <a:effectLst/>
                <a:latin typeface="Times New Roman" pitchFamily="18" charset="0"/>
                <a:ea typeface="+mn-ea"/>
                <a:cs typeface="+mn-cs"/>
              </a:rPr>
              <a:t>Italic fonts</a:t>
            </a:r>
            <a:r>
              <a:rPr lang="en-US" sz="1200" i="1" kern="1200" dirty="0">
                <a:solidFill>
                  <a:schemeClr val="tx1"/>
                </a:solidFill>
                <a:effectLst/>
                <a:latin typeface="Times New Roman" pitchFamily="18" charset="0"/>
                <a:ea typeface="+mn-ea"/>
                <a:cs typeface="+mn-cs"/>
              </a:rPr>
              <a:t>.  See slides 2, for an example of slides with Presentation Instructions only.</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Program control instructions - </a:t>
            </a:r>
            <a:r>
              <a:rPr lang="en-US" sz="1200" i="1" kern="1200" dirty="0">
                <a:solidFill>
                  <a:schemeClr val="tx1"/>
                </a:solidFill>
                <a:effectLst/>
                <a:latin typeface="Times New Roman" pitchFamily="18" charset="0"/>
                <a:ea typeface="+mn-ea"/>
                <a:cs typeface="+mn-cs"/>
              </a:rPr>
              <a:t>will be in bold fonts and look like this:  </a:t>
            </a:r>
            <a:r>
              <a:rPr lang="en-US" sz="1200" b="1" kern="1200" dirty="0">
                <a:solidFill>
                  <a:schemeClr val="tx1"/>
                </a:solidFill>
                <a:effectLst/>
                <a:latin typeface="Times New Roman" pitchFamily="18" charset="0"/>
                <a:ea typeface="+mn-ea"/>
                <a:cs typeface="+mn-cs"/>
              </a:rPr>
              <a:t>(Click) </a:t>
            </a:r>
            <a:r>
              <a:rPr lang="en-US" sz="1200" i="1" kern="1200" dirty="0">
                <a:solidFill>
                  <a:schemeClr val="tx1"/>
                </a:solidFill>
                <a:effectLst/>
                <a:latin typeface="Times New Roman" pitchFamily="18" charset="0"/>
                <a:ea typeface="+mn-ea"/>
                <a:cs typeface="+mn-cs"/>
              </a:rPr>
              <a:t>for building information within a slide;  or this:  </a:t>
            </a:r>
            <a:r>
              <a:rPr lang="en-US" sz="1200" b="1" kern="1200" dirty="0">
                <a:solidFill>
                  <a:schemeClr val="tx1"/>
                </a:solidFill>
                <a:effectLst/>
                <a:latin typeface="Times New Roman" pitchFamily="18" charset="0"/>
                <a:ea typeface="+mn-ea"/>
                <a:cs typeface="+mn-cs"/>
              </a:rPr>
              <a:t>(Next Slide) </a:t>
            </a:r>
            <a:r>
              <a:rPr lang="en-US" sz="1200" i="1" kern="1200" dirty="0">
                <a:solidFill>
                  <a:schemeClr val="tx1"/>
                </a:solidFill>
                <a:effectLst/>
                <a:latin typeface="Times New Roman" pitchFamily="18" charset="0"/>
                <a:ea typeface="+mn-ea"/>
                <a:cs typeface="+mn-cs"/>
              </a:rPr>
              <a:t>for slide advance.</a:t>
            </a:r>
          </a:p>
          <a:p>
            <a:pPr marL="171450" lvl="0" indent="-171450">
              <a:buFont typeface="Arial" panose="020B0604020202020204" pitchFamily="34" charset="0"/>
              <a:buChar char="•"/>
            </a:pPr>
            <a:endParaRPr lang="en-US" sz="1200" kern="1200" dirty="0">
              <a:solidFill>
                <a:schemeClr val="tx1"/>
              </a:solidFill>
              <a:effectLst/>
              <a:latin typeface="Times New Roman" pitchFamily="18" charset="0"/>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Times New Roman" pitchFamily="18" charset="0"/>
                <a:ea typeface="+mn-ea"/>
                <a:cs typeface="+mn-cs"/>
              </a:rPr>
              <a:t>Background information - </a:t>
            </a:r>
            <a:r>
              <a:rPr lang="en-US" sz="1200" i="1" kern="1200" dirty="0">
                <a:solidFill>
                  <a:schemeClr val="tx1"/>
                </a:solidFill>
                <a:effectLst/>
                <a:latin typeface="Times New Roman" pitchFamily="18" charset="0"/>
                <a:ea typeface="+mn-ea"/>
                <a:cs typeface="+mn-cs"/>
              </a:rPr>
              <a:t>Some slides may contain background information that supports the concepts presented in the program.  </a:t>
            </a:r>
            <a:br>
              <a:rPr lang="en-US" sz="1200" i="1" kern="1200" dirty="0">
                <a:solidFill>
                  <a:schemeClr val="tx1"/>
                </a:solidFill>
                <a:effectLst/>
                <a:latin typeface="Times New Roman" pitchFamily="18" charset="0"/>
                <a:ea typeface="+mn-ea"/>
                <a:cs typeface="+mn-cs"/>
              </a:rPr>
            </a:br>
            <a:r>
              <a:rPr lang="en-US" sz="1200" i="1" kern="1200" dirty="0">
                <a:solidFill>
                  <a:schemeClr val="tx1"/>
                </a:solidFill>
                <a:effectLst/>
                <a:latin typeface="Times New Roman" pitchFamily="18" charset="0"/>
                <a:ea typeface="+mn-ea"/>
                <a:cs typeface="+mn-cs"/>
              </a:rPr>
              <a:t>Background information will always appear last and will be preceded by a bold  </a:t>
            </a:r>
            <a:r>
              <a:rPr lang="en-US" sz="1200" b="1" kern="1200" dirty="0">
                <a:solidFill>
                  <a:schemeClr val="tx1"/>
                </a:solidFill>
                <a:effectLst/>
                <a:latin typeface="Times New Roman" pitchFamily="18" charset="0"/>
                <a:ea typeface="+mn-ea"/>
                <a:cs typeface="+mn-cs"/>
              </a:rPr>
              <a:t>Background: </a:t>
            </a:r>
            <a:r>
              <a:rPr lang="en-US" sz="1200" i="1" kern="1200" dirty="0">
                <a:solidFill>
                  <a:schemeClr val="tx1"/>
                </a:solidFill>
                <a:effectLst/>
                <a:latin typeface="Times New Roman" pitchFamily="18" charset="0"/>
                <a:ea typeface="+mn-ea"/>
                <a:cs typeface="+mn-cs"/>
              </a:rPr>
              <a:t>identification.</a:t>
            </a:r>
            <a:endParaRPr lang="en-US" sz="1200" kern="1200" dirty="0">
              <a:solidFill>
                <a:schemeClr val="tx1"/>
              </a:solidFill>
              <a:effectLst/>
              <a:latin typeface="Times New Roman" pitchFamily="18" charset="0"/>
              <a:ea typeface="+mn-ea"/>
              <a:cs typeface="+mn-cs"/>
            </a:endParaRPr>
          </a:p>
          <a:p>
            <a:pPr eaLnBrk="1" hangingPunct="1"/>
            <a:endParaRPr lang="en-US"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b="1" i="0" dirty="0">
                <a:latin typeface="Times New Roman" pitchFamily="18" charset="0"/>
                <a:ea typeface="ＭＳ Ｐゴシック" pitchFamily="34" charset="-128"/>
              </a:rPr>
              <a:t>(Next</a:t>
            </a:r>
            <a:r>
              <a:rPr lang="en-US" b="1" i="0" baseline="0" dirty="0">
                <a:latin typeface="Times New Roman" pitchFamily="18" charset="0"/>
                <a:ea typeface="ＭＳ Ｐゴシック" pitchFamily="34" charset="-128"/>
              </a:rPr>
              <a:t> Slide)</a:t>
            </a:r>
            <a:endParaRPr lang="en-US" b="1" i="0"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said that there three things that are useless to pilots; altitude above them, runway behind them, and a minute ago.  So obviously, when practicing short field takeoffs, we should begin from the very end of the surface available for takeoff.  Landing is a different matter though.  We certainly want to use all the available runway but touching down before we get to that runway could have disastrous results.  On the other hand, touching down a third of the way down the runway could result in an overrun with equally poor results. </a:t>
            </a:r>
          </a:p>
          <a:p>
            <a:endParaRPr lang="en-US" dirty="0"/>
          </a:p>
          <a:p>
            <a:r>
              <a:rPr lang="en-US" b="1" dirty="0"/>
              <a:t>(Next Slide)</a:t>
            </a:r>
            <a:r>
              <a:rPr lang="en-US" dirty="0"/>
              <a:t> </a:t>
            </a:r>
          </a:p>
        </p:txBody>
      </p:sp>
      <p:sp>
        <p:nvSpPr>
          <p:cNvPr id="4" name="Slide Number Placeholder 3"/>
          <p:cNvSpPr>
            <a:spLocks noGrp="1"/>
          </p:cNvSpPr>
          <p:nvPr>
            <p:ph type="sldNum" sz="quarter" idx="5"/>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221222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From the end of the runway apply full power and rotate at Vx.  Some pilots prefer to hold brakes until power is applied but studies have shown that there is little or no benefit to the practice.   </a:t>
            </a:r>
            <a:r>
              <a:rPr lang="en-US" sz="1800" b="0" i="0" u="none" strike="noStrike" baseline="0" dirty="0">
                <a:solidFill>
                  <a:srgbClr val="211E1F"/>
                </a:solidFill>
                <a:latin typeface="Times New Roman" panose="02020603050405020304" pitchFamily="18" charset="0"/>
              </a:rPr>
              <a:t>As V</a:t>
            </a:r>
            <a:r>
              <a:rPr lang="en-US" sz="1800" b="0" i="0" u="none" strike="noStrike" baseline="0" dirty="0">
                <a:solidFill>
                  <a:srgbClr val="201D1E"/>
                </a:solidFill>
                <a:latin typeface="Times New Roman" panose="02020603050405020304" pitchFamily="18" charset="0"/>
              </a:rPr>
              <a:t>X </a:t>
            </a:r>
            <a:r>
              <a:rPr lang="en-US" sz="1800" b="0" i="0" u="none" strike="noStrike" baseline="0" dirty="0">
                <a:solidFill>
                  <a:srgbClr val="211E1F"/>
                </a:solidFill>
                <a:latin typeface="Times New Roman" panose="02020603050405020304" pitchFamily="18" charset="0"/>
              </a:rPr>
              <a:t>approaches, apply back-elevator pressure until reaching the appropriate V</a:t>
            </a:r>
            <a:r>
              <a:rPr lang="en-US" sz="1800" b="0" i="0" u="none" strike="noStrike" baseline="0" dirty="0">
                <a:solidFill>
                  <a:srgbClr val="201D1E"/>
                </a:solidFill>
                <a:latin typeface="Times New Roman" panose="02020603050405020304" pitchFamily="18" charset="0"/>
              </a:rPr>
              <a:t>X </a:t>
            </a:r>
            <a:r>
              <a:rPr lang="en-US" sz="1800" b="0" i="0" u="none" strike="noStrike" baseline="0" dirty="0">
                <a:solidFill>
                  <a:srgbClr val="211E1F"/>
                </a:solidFill>
                <a:latin typeface="Times New Roman" panose="02020603050405020304" pitchFamily="18" charset="0"/>
              </a:rPr>
              <a:t>attitude to ensure a smooth and firm lift-off, or rotation. Since the airplane accelerates more rapidly after lift-off, pilots should apply additional back-elevator pressure to hold a constant airspeed. After becoming airborne, maintain a wings-level climb at V</a:t>
            </a:r>
            <a:r>
              <a:rPr lang="en-US" sz="1800" b="0" i="0" u="none" strike="noStrike" baseline="0" dirty="0">
                <a:solidFill>
                  <a:srgbClr val="201D1E"/>
                </a:solidFill>
                <a:latin typeface="Times New Roman" panose="02020603050405020304" pitchFamily="18" charset="0"/>
              </a:rPr>
              <a:t>X </a:t>
            </a:r>
            <a:r>
              <a:rPr lang="en-US" sz="1800" b="0" i="0" u="none" strike="noStrike" baseline="0" dirty="0">
                <a:solidFill>
                  <a:srgbClr val="211E1F"/>
                </a:solidFill>
                <a:latin typeface="Times New Roman" panose="02020603050405020304" pitchFamily="18" charset="0"/>
              </a:rPr>
              <a:t>until all obstacles have been cleared, or if no obstacles are present, until reaching an altitude of at least 50 feet above the takeoff surface. Thereafter, pilots may lower the pitch attitude slightly and continue the climb at V</a:t>
            </a:r>
            <a:r>
              <a:rPr lang="en-US" sz="1800" b="0" i="0" u="none" strike="noStrike" baseline="0" dirty="0">
                <a:solidFill>
                  <a:srgbClr val="201D1E"/>
                </a:solidFill>
                <a:latin typeface="Times New Roman" panose="02020603050405020304" pitchFamily="18" charset="0"/>
              </a:rPr>
              <a:t>Y </a:t>
            </a:r>
            <a:r>
              <a:rPr lang="en-US" sz="1800" b="0" i="0" u="none" strike="noStrike" baseline="0" dirty="0">
                <a:solidFill>
                  <a:srgbClr val="211E1F"/>
                </a:solidFill>
                <a:latin typeface="Times New Roman" panose="02020603050405020304" pitchFamily="18" charset="0"/>
              </a:rPr>
              <a:t>until reaching a safe maneuvering altitude. </a:t>
            </a:r>
          </a:p>
          <a:p>
            <a:endParaRPr lang="en-US" sz="1800" b="0" i="0" u="none" strike="noStrike" baseline="0" dirty="0">
              <a:solidFill>
                <a:srgbClr val="211E1F"/>
              </a:solidFill>
              <a:latin typeface="Times New Roman" panose="02020603050405020304" pitchFamily="18" charset="0"/>
            </a:endParaRPr>
          </a:p>
          <a:p>
            <a:r>
              <a:rPr lang="en-US" sz="1800" b="1" i="0" u="none" strike="noStrike" baseline="0" dirty="0">
                <a:solidFill>
                  <a:srgbClr val="211E1F"/>
                </a:solidFill>
                <a:latin typeface="Times New Roman" panose="02020603050405020304" pitchFamily="18" charset="0"/>
              </a:rPr>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447289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211E1F"/>
                </a:solidFill>
                <a:latin typeface="Times New Roman" panose="02020603050405020304" pitchFamily="18" charset="0"/>
              </a:rPr>
              <a:t>Attempts to pull the airplane off the ground prematurely, or to climb too steeply, may cause the airplane to settle back to the runway or contact obstacles. Even if the airplane remains airborne, until you accelerate to V</a:t>
            </a:r>
            <a:r>
              <a:rPr lang="en-US" sz="1200" b="0" i="0" u="none" strike="noStrike" baseline="0" dirty="0">
                <a:solidFill>
                  <a:srgbClr val="201D1E"/>
                </a:solidFill>
                <a:latin typeface="Times New Roman" panose="02020603050405020304" pitchFamily="18" charset="0"/>
              </a:rPr>
              <a:t>X</a:t>
            </a:r>
            <a:r>
              <a:rPr lang="en-US" sz="1200" b="0" i="0" u="none" strike="noStrike" baseline="0" dirty="0">
                <a:solidFill>
                  <a:srgbClr val="211E1F"/>
                </a:solidFill>
                <a:latin typeface="Times New Roman" panose="02020603050405020304" pitchFamily="18" charset="0"/>
              </a:rPr>
              <a:t>, the initial climb will remain flat, which diminishes your ability to successfully perform the climb and/or clear obstacles.</a:t>
            </a:r>
          </a:p>
          <a:p>
            <a:endParaRPr lang="en-US" sz="1200" b="0" i="0" u="none" strike="noStrike" baseline="0" dirty="0">
              <a:solidFill>
                <a:srgbClr val="211E1F"/>
              </a:solidFill>
              <a:latin typeface="Times New Roman" panose="02020603050405020304" pitchFamily="18" charset="0"/>
            </a:endParaRPr>
          </a:p>
          <a:p>
            <a:r>
              <a:rPr lang="en-US" sz="1200" b="1" i="0" u="none" strike="noStrike" baseline="0" dirty="0">
                <a:solidFill>
                  <a:srgbClr val="211E1F"/>
                </a:solidFill>
                <a:latin typeface="Times New Roman" panose="02020603050405020304" pitchFamily="18" charset="0"/>
              </a:rPr>
              <a:t>(Next Slide)</a:t>
            </a:r>
            <a:endParaRPr lang="en-US" b="1"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4093869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As with all landings, you’ll want to be stabilized on final approach in landing configuration with full flaps at the manufacturers recommended short field approach speed.  If no short field speed is recommended, we suggest 1.3 times the stalling speed in landing configuration.</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Don’t cut your final short.  Make it long enough to be stabile and go around if you’re unstable.  </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287381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what the book says but how do you know you’ll achieve book performance?  For that, you’ll have to actually fly under the same conditions you expect to find at that short field you’ve been wanting to explore.  We suggest that you and your CFI explore your capabilities in your aircraft.  That will give you a baseline performance expectation that you can use for short field calculations.  </a:t>
            </a:r>
            <a:r>
              <a:rPr lang="en-US" b="1" dirty="0"/>
              <a:t>(Click) </a:t>
            </a:r>
          </a:p>
          <a:p>
            <a:endParaRPr lang="en-US" b="1" dirty="0"/>
          </a:p>
          <a:p>
            <a:r>
              <a:rPr lang="en-US" b="0" dirty="0"/>
              <a:t>But that baseline will only be accurate if you practice to maintain that level of proficiency.</a:t>
            </a:r>
          </a:p>
          <a:p>
            <a:endParaRPr lang="en-US" b="0" dirty="0"/>
          </a:p>
          <a:p>
            <a:r>
              <a:rPr lang="en-US" b="0" dirty="0"/>
              <a:t>For instructions on establishing baseline performance, we suggest you review the Alaskan Off-airport Operations Guide available on FAASafety.gov</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410809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Here’s a sample baseline calculation sheet extracted from the Alaskan Off-Airport Operations Guide available at the URL below.</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To establish your baseline, we suggest you load your aircraft with a typical mix of fuel, cargo, and passengers.  (We recommend that one of those passengers be your CFI.)  Calculate your test weight and note runway condition, elevation, density altitude, wind direction and speed.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Also note what rotation and climb speeds you intend to use and calculate 70% of the rotation speed.  That will give you a base figure for your 50/70 or 30/70 rule target airspeed.</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Next, you’ll fly several takeoffs and landings noting your performance on each trial.  When you’re done you can average your performance figures and complete your baseline chart.  </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151280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Off-airport Operations Guide contains a wealth of information from pilots who live and work in the 49</a:t>
            </a:r>
            <a:r>
              <a:rPr lang="en-US" baseline="30000" dirty="0"/>
              <a:t>th</a:t>
            </a:r>
            <a:r>
              <a:rPr lang="en-US" dirty="0"/>
              <a:t> state.  And there’s a companion Sea Plane Operations Guide.  Both are available free of charge on FAASafety.gov.</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71437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Even well-prepared pilots are faced with complications from time to time.  High density altitudes can have us waiting for cooler temperatures in order to take off from some airports.  There are other strips that, by virtue of runway slope or obstacle topography, require us to land in one direction and take off in another.  And naturally aircraft weight has a huge impact on performance.  The trick is not so much to avoid complications but to recognize their presence and conduct your flight operations to accommodate them.  If that means staying overnight and flying out in cooler morning temperatures or making two trips out of a short field, then you must be prepared to stay on the ground until conditions improve, and you must make the decision to do so.  </a:t>
            </a:r>
          </a:p>
          <a:p>
            <a:pPr algn="l"/>
            <a:endParaRPr lang="en-US" dirty="0"/>
          </a:p>
          <a:p>
            <a:pPr algn="l"/>
            <a:r>
              <a:rPr lang="en-US" dirty="0"/>
              <a:t>And if we discover an approach to landing is not going to plan, we must go around.  That can be a problem if we’re landing at a one-way air strip.  </a:t>
            </a:r>
          </a:p>
          <a:p>
            <a:pPr algn="l"/>
            <a:endParaRPr lang="en-US" dirty="0"/>
          </a:p>
          <a:p>
            <a:pPr algn="l"/>
            <a:r>
              <a:rPr lang="en-US" b="1" dirty="0"/>
              <a:t>(Next Slide)</a:t>
            </a:r>
            <a:r>
              <a:rPr lang="en-US" dirty="0"/>
              <a:t>  </a:t>
            </a:r>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802117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331788" y="696913"/>
            <a:ext cx="6197600" cy="3486150"/>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A best practice requires that we go around if an approach becomes unstable at or below 1,000 feet IFR or at or below 500 feet in VMC conditions.  Most approaches to really short fields will be VFR, but what about one way in and one way out destinations? </a:t>
            </a:r>
            <a:r>
              <a:rPr lang="en-US" dirty="0"/>
              <a:t>In those cases, there will be a point beyond which our only option is to land, so it’s imperative that we make the go-around decision while we still have maneuvering room.  </a:t>
            </a:r>
            <a:r>
              <a:rPr lang="en-US" dirty="0">
                <a:latin typeface="Times New Roman" pitchFamily="18" charset="0"/>
                <a:ea typeface="ＭＳ Ｐゴシック" pitchFamily="34" charset="-128"/>
              </a:rPr>
              <a:t>Waiting until 500 feet to make the go-around decision may be too late.</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In all cases it’s best to make the go-around decision as early as possible and, once made, stick to it.  Changing your mind during a go-around is destabilizing.  </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And, when we are compelled to change our plans there are three priorities to consider.</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21390F73-CBEE-4311-8551-2558F4F9329E}" type="slidenum">
              <a:rPr lang="en-US" sz="1200" smtClean="0">
                <a:latin typeface="Times New Roman" pitchFamily="18" charset="0"/>
              </a:rPr>
              <a:pPr eaLnBrk="1" hangingPunct="1"/>
              <a:t>18</a:t>
            </a:fld>
            <a:endParaRPr lang="en-US" sz="120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itchFamily="18" charset="0"/>
                <a:ea typeface="ＭＳ Ｐゴシック" pitchFamily="34" charset="-128"/>
              </a:rPr>
              <a:t>When missing an approach or going around you’re usually pretty close to the ground so your first priority is to maintain aircraft control.  Arrest your descent, apply power to maintain altitude or climb as appropriate, and configure the airplane for climb or level flight.</a:t>
            </a:r>
          </a:p>
          <a:p>
            <a:endParaRPr lang="en-US" altLang="en-US" b="1"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 </a:t>
            </a:r>
            <a:endParaRPr lang="en-US" alt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80360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itchFamily="18" charset="0"/>
                <a:ea typeface="ＭＳ Ｐゴシック" pitchFamily="34" charset="-128"/>
              </a:rPr>
              <a:t>With the aircraft under control and not descending it’s time to navigate.  If you’re IFR, continue to the missed approach point and then either fly the published missed approach procedure or follow ATC instructions.</a:t>
            </a:r>
          </a:p>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VFR - continue to the runway threshold, unless this is a one-way in and out field, while climbing to pattern altitude then either maneuver to remain in or reenter the pattern or follow ATC instructions as appropriate.</a:t>
            </a:r>
          </a:p>
          <a:p>
            <a:endParaRPr lang="en-US" altLang="en-US"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 </a:t>
            </a:r>
            <a:endParaRPr lang="en-US" alt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1678159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itchFamily="18" charset="0"/>
                <a:ea typeface="ＭＳ Ｐゴシック" pitchFamily="34" charset="-128"/>
              </a:rPr>
              <a:t>When we’re safely aviating and navigating it’s time to let other folks in on our plans.  Communicate your intentions to ATC if IFR or in a towered environment.  IFR operations to non-towered airports require a call to ATC and perhaps a call on the common traffic advisory frequency.</a:t>
            </a:r>
          </a:p>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VFR will be one call only on the tower frequency or local traffic advisory frequency as appropriate.</a:t>
            </a:r>
          </a:p>
          <a:p>
            <a:endParaRPr lang="en-US" altLang="en-US" b="1" dirty="0">
              <a:latin typeface="Times New Roman" pitchFamily="18" charset="0"/>
              <a:ea typeface="ＭＳ Ｐゴシック" pitchFamily="34" charset="-128"/>
            </a:endParaRPr>
          </a:p>
          <a:p>
            <a:r>
              <a:rPr lang="en-US" altLang="en-US" b="1" dirty="0">
                <a:latin typeface="Times New Roman" pitchFamily="18" charset="0"/>
                <a:ea typeface="ＭＳ Ｐゴシック" pitchFamily="34" charset="-128"/>
              </a:rPr>
              <a:t>(Next Slide) </a:t>
            </a:r>
            <a:endParaRPr lang="en-US" alt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308342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331788" y="696913"/>
            <a:ext cx="6197600" cy="3486150"/>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We’ve all heard it many times, “when your flight plan is unraveling and you’re trying to decide where to go and how to get there while dealing with passengers and ATC;  the most important thing to do is always,”  </a:t>
            </a:r>
            <a:r>
              <a:rPr lang="en-US" b="1" dirty="0">
                <a:latin typeface="Times New Roman" pitchFamily="18" charset="0"/>
                <a:ea typeface="ＭＳ Ｐゴシック" pitchFamily="34" charset="-128"/>
              </a:rPr>
              <a:t>(Click)</a:t>
            </a:r>
          </a:p>
          <a:p>
            <a:endParaRPr lang="en-US" b="1"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That’s right.  Fly the Airplane!</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D8B15AF-027C-43EC-A5E1-7FF34C22F9E3}" type="slidenum">
              <a:rPr lang="en-US" sz="1200" smtClean="0">
                <a:latin typeface="Times New Roman" pitchFamily="18" charset="0"/>
              </a:rPr>
              <a:pPr eaLnBrk="1" hangingPunct="1"/>
              <a:t>22</a:t>
            </a:fld>
            <a:endParaRPr lang="en-US" sz="120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31788" y="696913"/>
            <a:ext cx="6197600" cy="3486150"/>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 know we all talk the </a:t>
            </a:r>
            <a:r>
              <a:rPr lang="en-US" i="1" dirty="0">
                <a:latin typeface="Times New Roman" pitchFamily="18" charset="0"/>
                <a:ea typeface="ＭＳ Ｐゴシック" pitchFamily="34" charset="-128"/>
              </a:rPr>
              <a:t>Fly the Aircraft First </a:t>
            </a:r>
            <a:r>
              <a:rPr lang="en-US" dirty="0">
                <a:latin typeface="Times New Roman" pitchFamily="18" charset="0"/>
                <a:ea typeface="ＭＳ Ｐゴシック" pitchFamily="34" charset="-128"/>
              </a:rPr>
              <a:t>talk but can we walk the talk?  By that we mean of course; are we really prepared to fly the airplane under high stress to a safe – perhaps off airport – landing?</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(Click)</a:t>
            </a:r>
          </a:p>
          <a:p>
            <a:endParaRPr lang="en-US" b="1"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The pilot of this aircraft had a total engine failure – mechanical – not fuel related – while en route at low altitude in Alaska.  </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Navigation was simple – we’ll be on the ground in a minute or two - well before we can get to anything that even remotely resembles an airport.</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Communication was also simple – there was no one within radio range to talk to.</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We’re not likely to be as successful as this pilot unless we think about what we’re going to do in various possible emergency situations and unless we prepare do deal with problems.</a:t>
            </a:r>
          </a:p>
          <a:p>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p>
          <a:p>
            <a:endParaRPr lang="en-US" b="1"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Background: </a:t>
            </a:r>
            <a:r>
              <a:rPr lang="en-US" b="0" dirty="0">
                <a:latin typeface="Times New Roman" pitchFamily="18" charset="0"/>
                <a:ea typeface="ＭＳ Ｐゴシック" pitchFamily="34" charset="-128"/>
              </a:rPr>
              <a:t>The NTSB investigation report of this accident is: (</a:t>
            </a:r>
            <a:r>
              <a:rPr lang="en-US" dirty="0">
                <a:latin typeface="Times New Roman" pitchFamily="18" charset="0"/>
                <a:ea typeface="ＭＳ Ｐゴシック" pitchFamily="34" charset="-128"/>
              </a:rPr>
              <a:t>ANC13LA085</a:t>
            </a:r>
            <a:r>
              <a:rPr lang="en-US" b="0" dirty="0">
                <a:latin typeface="Times New Roman" pitchFamily="18" charset="0"/>
                <a:ea typeface="ＭＳ Ｐゴシック" pitchFamily="34" charset="-128"/>
              </a:rPr>
              <a:t>)</a:t>
            </a:r>
            <a:endParaRPr lang="en-US" dirty="0">
              <a:latin typeface="Times New Roman" pitchFamily="18" charset="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9C004C1-6E26-4903-9BC9-E52AF118DB5B}" type="slidenum">
              <a:rPr lang="en-US" sz="1200" smtClean="0">
                <a:latin typeface="Times New Roman" pitchFamily="18" charset="0"/>
              </a:rPr>
              <a:pPr eaLnBrk="1" hangingPunct="1"/>
              <a:t>23</a:t>
            </a:fld>
            <a:endParaRPr lang="en-US" sz="120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prepare for problems?</a:t>
            </a:r>
            <a:r>
              <a:rPr lang="en-US" baseline="0" dirty="0"/>
              <a:t>  We think about what could go wrong.  It’s useful to consider things that could go wrong in each phase of flight. Generally speaking – problems are more serious – the less room we have to maneuver.  Looking at it that way – a power loss on climb out would be more serious than one at altitude or in the pattern when a landing is assured. </a:t>
            </a:r>
          </a:p>
          <a:p>
            <a:endParaRPr lang="en-US" baseline="0" dirty="0"/>
          </a:p>
          <a:p>
            <a:r>
              <a:rPr lang="en-US" baseline="0" dirty="0"/>
              <a:t>We plan for how we would deal with the problem.  Successful pilots consider, “what would I do if?” before and during flight.  And and after each flight they consider, “what could I have done better?”</a:t>
            </a:r>
          </a:p>
          <a:p>
            <a:endParaRPr lang="en-US" baseline="0" dirty="0"/>
          </a:p>
          <a:p>
            <a:r>
              <a:rPr lang="en-US" baseline="0" dirty="0"/>
              <a:t>And finally, we train to proficiency and practice – preferably with a CFI who can coach us to achieve our maximum performance.</a:t>
            </a:r>
          </a:p>
          <a:p>
            <a:endParaRPr lang="en-US" b="1"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918522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331788" y="696913"/>
            <a:ext cx="6197600" cy="3486150"/>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latin typeface="Times New Roman" pitchFamily="18" charset="0"/>
                <a:ea typeface="ＭＳ Ｐゴシック" pitchFamily="34" charset="-128"/>
              </a:rPr>
              <a:t>To</a:t>
            </a:r>
            <a:r>
              <a:rPr lang="en-US" b="0" baseline="0" dirty="0">
                <a:latin typeface="Times New Roman" pitchFamily="18" charset="0"/>
                <a:ea typeface="ＭＳ Ｐゴシック" pitchFamily="34" charset="-128"/>
              </a:rPr>
              <a:t> maximize our chances of success in handling emergencies, we prepare, plan, and practice.  </a:t>
            </a:r>
            <a:r>
              <a:rPr lang="en-US" b="1" baseline="0" dirty="0">
                <a:latin typeface="Times New Roman" pitchFamily="18" charset="0"/>
                <a:ea typeface="ＭＳ Ｐゴシック" pitchFamily="34" charset="-128"/>
              </a:rPr>
              <a:t>(Click)</a:t>
            </a:r>
            <a:endParaRPr lang="en-US" b="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We</a:t>
            </a:r>
            <a:r>
              <a:rPr lang="en-US" baseline="0" dirty="0">
                <a:latin typeface="Times New Roman" pitchFamily="18" charset="0"/>
                <a:ea typeface="ＭＳ Ｐゴシック" pitchFamily="34" charset="-128"/>
              </a:rPr>
              <a:t> prepare by </a:t>
            </a:r>
            <a:r>
              <a:rPr lang="en-US" dirty="0">
                <a:latin typeface="Times New Roman" pitchFamily="18" charset="0"/>
                <a:ea typeface="ＭＳ Ｐゴシック" pitchFamily="34" charset="-128"/>
              </a:rPr>
              <a:t>making sure we know our performance numbers including best power off glide speed for the aircraft we’re going to fly.</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We have a good weather brief, and we update along the route, so we always know where the best weather is. We file a flight plan and request flight following service We have survival gear appropriate to the mission on board and we know how to use it.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We plan our route with alternate landing areas in mind.  This means we may elect to take a longer route that offers better alternatives for off airport landings. We file a flight plan and request flight following.</a:t>
            </a:r>
            <a:r>
              <a:rPr lang="en-US" baseline="0" dirty="0">
                <a:latin typeface="Times New Roman" pitchFamily="18" charset="0"/>
                <a:ea typeface="ＭＳ Ｐゴシック" pitchFamily="34" charset="-128"/>
              </a:rPr>
              <a:t>  </a:t>
            </a:r>
            <a:r>
              <a:rPr lang="en-US" dirty="0">
                <a:latin typeface="Times New Roman" pitchFamily="18" charset="0"/>
                <a:ea typeface="ＭＳ Ｐゴシック" pitchFamily="34" charset="-128"/>
              </a:rPr>
              <a:t>We plan and brief each takeoff, approach, and landing to include climb &amp; descent expectations, go no-go points, escape routes, and alternates.  En route we keep within gliding distance of suitable landing areas for as much of the flight as possible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And we practice emergency procedures, short and soft field takeoffs and landings; power off approaches and landings.  It’s important to practice these maneuvers at our expected mission weight.  An aircraft with a solo pilot and half tanks performs much better than one at close to max gross weight.  Pilots need to be comfortable at the higher weights in order to be successful in real emergencies.</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D9393534-9032-4BD6-BC3D-F431EE2A50EA}" type="slidenum">
              <a:rPr lang="en-US" sz="1200" smtClean="0">
                <a:latin typeface="Times New Roman" pitchFamily="18" charset="0"/>
              </a:rPr>
              <a:pPr eaLnBrk="1" hangingPunct="1"/>
              <a:t>25</a:t>
            </a:fld>
            <a:endParaRPr lang="en-US" sz="120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a sudden and</a:t>
            </a:r>
            <a:r>
              <a:rPr lang="en-US" baseline="0" dirty="0"/>
              <a:t> unexpected loss of power.  What’s the first and most important thing we must do?</a:t>
            </a:r>
          </a:p>
          <a:p>
            <a:endParaRPr lang="en-US" baseline="0" dirty="0"/>
          </a:p>
          <a:p>
            <a:r>
              <a:rPr lang="en-US" b="1" baseline="0" dirty="0"/>
              <a:t>Presentation note:  </a:t>
            </a:r>
            <a:r>
              <a:rPr lang="en-US" b="0" i="1" baseline="0" dirty="0"/>
              <a:t>Wait for the audience to answer.  Usually they will say, “Fly the airplane!”  then:  </a:t>
            </a:r>
            <a:r>
              <a:rPr lang="en-US" b="1" i="0" baseline="0" dirty="0"/>
              <a:t>(Click)</a:t>
            </a:r>
          </a:p>
          <a:p>
            <a:endParaRPr lang="en-US" b="1"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t>That’s right – If we don’t maintain aircraft control this will not end well.  While maintaining control; establish, configure for, and maintain best glide speed. </a:t>
            </a:r>
            <a:r>
              <a:rPr lang="en-US" b="1" i="0"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t>If we’re VFR or maneuvering near an airport we should already have some idea of suitable off airport landing sites nearby.  Heading toward the best choice of these is good insurance in case we’re unable to restore power. </a:t>
            </a:r>
            <a:r>
              <a:rPr lang="en-US" b="1" i="0" baseline="0" dirty="0"/>
              <a:t>(Click)</a:t>
            </a:r>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t>Now, if there’s sufficient time, we can try to diagnose and correct the problem.  The POH will likely have some checklists to follow but, because most power loss events are fuel related, Mixture – Rich, Fuel Pump – On, Fuel – On Proper Tank will often do the trick. But if we can’t restore power ……. </a:t>
            </a:r>
            <a:r>
              <a:rPr lang="en-US" b="1" i="0" baseline="0" dirty="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t>We land - keeping the aircraft under positive control throughout.  If you can keep everything under control and you have a remote ELT switch, activate the ELT while maneuvering to land and turn cell phones on.  Both will help in guiding rescuers to your landing site.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baseline="0" dirty="0"/>
              <a:t>If we are able to restore power - unless we’re sure we know what caused the power loss, we know we’ve corrected the problem, and we’re emotionally and intellectually prepared to continue the flight, a precautionary landing is in order.  At least it can be at an airport of our choosing instead of a farmer’s field.   Seriously – responding to emergencies is physically, emotionally, and intellectually draining.  Time spent regrouping on the ground is well spent.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i="0" baseline="0" dirty="0"/>
              <a:t>(Next Slide)</a:t>
            </a:r>
            <a:endParaRPr lang="en-US" b="0" i="0" baseline="0" dirty="0"/>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156950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331788" y="696913"/>
            <a:ext cx="6197600" cy="3486150"/>
          </a:xfrm>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Passengers – and in some cases animals - have been known to provide fatal distractions so pilots must set expectations before flight.  In addition to the standard seat belts, exits, and emergency equipment brief, take some time to explain your role and theirs.  Insist on a sterile cockpit – no conversation that is not directly related to safety of flight during critical times.  Give your passengers a job to do such as scanning for traffic.  We know of one pilot who pays his kids a dollar for each aircraft they spot before he does.  After one flight alone he had to visit an ATM to pay off his debt.  </a:t>
            </a:r>
            <a:r>
              <a:rPr lang="en-US" b="1" dirty="0">
                <a:latin typeface="Times New Roman" pitchFamily="18" charset="0"/>
                <a:ea typeface="ＭＳ Ｐゴシック" pitchFamily="34" charset="-128"/>
              </a:rPr>
              <a:t>(Click)</a:t>
            </a:r>
          </a:p>
          <a:p>
            <a:endParaRPr lang="en-US" b="1"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Practice short field operations regularly – even at airports where you have plenty of room.  Challenge yourself to touch down at specific points on the runway.  This will improve accuracy as well as short field technique.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And finally, seek regular proficiency training with your CFI and document your training in </a:t>
            </a:r>
            <a:r>
              <a:rPr lang="en-US" b="1" i="1" dirty="0">
                <a:latin typeface="Times New Roman" pitchFamily="18" charset="0"/>
                <a:ea typeface="ＭＳ Ｐゴシック" pitchFamily="34" charset="-128"/>
              </a:rPr>
              <a:t>WINGS</a:t>
            </a:r>
            <a:r>
              <a:rPr lang="en-US" dirty="0">
                <a:latin typeface="Times New Roman" pitchFamily="18" charset="0"/>
                <a:ea typeface="ＭＳ Ｐゴシック" pitchFamily="34" charset="-128"/>
              </a:rPr>
              <a:t>.</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F2A1FB4-54B8-41CE-8C9C-7E83E06BABBD}" type="slidenum">
              <a:rPr lang="en-US" sz="1200" smtClean="0">
                <a:latin typeface="Times New Roman" pitchFamily="18" charset="0"/>
              </a:rPr>
              <a:pPr eaLnBrk="1" hangingPunct="1"/>
              <a:t>27</a:t>
            </a:fld>
            <a:endParaRPr lang="en-US" sz="120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Briefing every takeoff, approach, and landing is a</a:t>
            </a:r>
            <a:r>
              <a:rPr lang="en-US" baseline="0" dirty="0"/>
              <a:t>nother gold seal best practice.  When emergencies occur during these critical phases of flight, there will be little or no time to think about what should be done before doing it.  Vocalizing important points and procedures just before takeoff or landing keeps them uppermost in your mind where they’re available for ready reference if something unforeseen happens.  </a:t>
            </a:r>
            <a:r>
              <a:rPr lang="en-US" b="1" baseline="0" dirty="0"/>
              <a:t>(Click)</a:t>
            </a:r>
          </a:p>
          <a:p>
            <a:endParaRPr lang="en-US" b="1" baseline="0" dirty="0"/>
          </a:p>
          <a:p>
            <a:r>
              <a:rPr lang="en-US" b="0" baseline="0" dirty="0"/>
              <a:t>Brief the assigned runway and available distance for takeoff or landing.  Include aircraft configuration and target airspeeds.  Vocalize your rejected takeoff or go-around decision point.</a:t>
            </a:r>
          </a:p>
          <a:p>
            <a:endParaRPr lang="en-US" b="0" baseline="0" dirty="0"/>
          </a:p>
          <a:p>
            <a:r>
              <a:rPr lang="en-US" b="0" baseline="0" dirty="0"/>
              <a:t>Include the departure or approach path and the altitude below which you’ll not attempt a return to the airport.</a:t>
            </a:r>
          </a:p>
          <a:p>
            <a:endParaRPr lang="en-US" b="0" baseline="0" dirty="0"/>
          </a:p>
          <a:p>
            <a:r>
              <a:rPr lang="en-US" b="0" baseline="0" dirty="0"/>
              <a:t>Finally, brief forced landing opportunities close to the airport.</a:t>
            </a:r>
          </a:p>
          <a:p>
            <a:endParaRPr lang="en-US" b="0" baseline="0" dirty="0"/>
          </a:p>
          <a:p>
            <a:r>
              <a:rPr lang="en-US" b="1" baseline="0" dirty="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1479765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latin typeface="Arial" panose="020B0604020202020204" pitchFamily="34" charset="0"/>
                <a:cs typeface="Arial" panose="020B0604020202020204" pitchFamily="34" charset="0"/>
              </a:rPr>
              <a:t>We’re all familiar with pattern operations.  They’re an essential part of every flight.  But sometimes we take routine tasks for granted and that can lead to less precise flying.  You may ask, “What does it matter if I land a little long?  I have 4 times the runway I need.”  Well even if you never fly to shorter fields, it’s still important to be precise on longer runways for three reasons:  </a:t>
            </a:r>
            <a:r>
              <a:rPr lang="en-US" b="1" baseline="0" dirty="0">
                <a:latin typeface="Arial" panose="020B0604020202020204" pitchFamily="34" charset="0"/>
                <a:cs typeface="Arial" panose="020B0604020202020204" pitchFamily="34" charset="0"/>
              </a:rPr>
              <a:t>(Click)</a:t>
            </a:r>
            <a:endParaRPr lang="en-US" b="0" baseline="0" dirty="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a:latin typeface="Arial" panose="020B0604020202020204" pitchFamily="34" charset="0"/>
                <a:cs typeface="Arial" panose="020B0604020202020204" pitchFamily="34" charset="0"/>
              </a:rPr>
              <a:t>Runways occasionally are compromised so you may have less distance available to land.  </a:t>
            </a:r>
            <a:r>
              <a:rPr lang="en-US" b="1" baseline="0" dirty="0">
                <a:latin typeface="Arial" panose="020B0604020202020204" pitchFamily="34" charset="0"/>
                <a:cs typeface="Arial" panose="020B0604020202020204" pitchFamily="34" charset="0"/>
              </a:rPr>
              <a:t>(Click)</a:t>
            </a:r>
            <a:endParaRPr lang="en-US" b="0" baseline="0" dirty="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a:latin typeface="Arial" panose="020B0604020202020204" pitchFamily="34" charset="0"/>
                <a:cs typeface="Arial" panose="020B0604020202020204" pitchFamily="34" charset="0"/>
              </a:rPr>
              <a:t>Our aircraft are extremely reliable, but we may have to carry out a forced landing at any time. </a:t>
            </a:r>
            <a:r>
              <a:rPr lang="en-US" b="1" baseline="0" dirty="0">
                <a:latin typeface="Arial" panose="020B0604020202020204" pitchFamily="34" charset="0"/>
                <a:cs typeface="Arial" panose="020B0604020202020204" pitchFamily="34" charset="0"/>
              </a:rPr>
              <a:t>(Click)</a:t>
            </a:r>
            <a:endParaRPr lang="en-US" b="0" baseline="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Times New Roman" pitchFamily="18" charset="0"/>
                <a:ea typeface="+mn-ea"/>
                <a:cs typeface="+mn-cs"/>
              </a:rPr>
              <a:t>And last but certainly not least - precise flying in the pattern makes you sharper in other flight procedures – including short field operations - It breeds confidence in you and in your passengers and besides; it looks good!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cs typeface="Arial" panose="020B0604020202020204" pitchFamily="34" charset="0"/>
              </a:rPr>
              <a:t>(Next Slide)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2675167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331788" y="696913"/>
            <a:ext cx="6197600" cy="3486150"/>
          </a:xfrm>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In this program we’ll discuss short field operations, their planning, and execution.  We’ll also pass on some useful tips and tricks for short field operations success. </a:t>
            </a:r>
            <a:r>
              <a:rPr lang="en-US" sz="1800" dirty="0">
                <a:effectLst/>
                <a:latin typeface="Arial" panose="020B0604020202020204" pitchFamily="34" charset="0"/>
                <a:ea typeface="Calibri" panose="020F0502020204030204" pitchFamily="34" charset="0"/>
              </a:rPr>
              <a:t>Because inaccurate or incomplete performance calculations and improper short field technique are cited as causal factors, the GAJSC feel that additional training in short field operations may reduce loss of control and controlled flight into terrain accidents.</a:t>
            </a:r>
            <a:endParaRPr lang="en-US" b="1" dirty="0">
              <a:latin typeface="Times New Roman" pitchFamily="18" charset="0"/>
              <a:ea typeface="ＭＳ Ｐゴシック" pitchFamily="34" charset="-128"/>
            </a:endParaRPr>
          </a:p>
          <a:p>
            <a:endParaRPr lang="en-US" b="1">
              <a:latin typeface="Times New Roman" pitchFamily="18" charset="0"/>
              <a:ea typeface="ＭＳ Ｐゴシック" pitchFamily="34" charset="-128"/>
            </a:endParaRPr>
          </a:p>
          <a:p>
            <a:r>
              <a:rPr lang="en-US" b="1">
                <a:latin typeface="Times New Roman" pitchFamily="18" charset="0"/>
                <a:ea typeface="ＭＳ Ｐゴシック" pitchFamily="34" charset="-128"/>
              </a:rPr>
              <a:t>Presentation </a:t>
            </a:r>
            <a:r>
              <a:rPr lang="en-US" b="1" dirty="0">
                <a:latin typeface="Times New Roman" pitchFamily="18" charset="0"/>
                <a:ea typeface="ＭＳ Ｐゴシック" pitchFamily="34" charset="-128"/>
              </a:rPr>
              <a:t>Note: </a:t>
            </a:r>
            <a:r>
              <a:rPr lang="en-US" i="1" dirty="0">
                <a:latin typeface="Times New Roman" pitchFamily="18" charset="0"/>
                <a:ea typeface="ＭＳ Ｐゴシック" pitchFamily="34" charset="-128"/>
              </a:rPr>
              <a:t>If you’ll be discussing additional items, add them to this list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6619D15-89D6-4F09-AF1E-9B215C6E1F7C}" type="slidenum">
              <a:rPr lang="en-US" sz="1200" smtClean="0">
                <a:latin typeface="Times New Roman" pitchFamily="18" charset="0"/>
              </a:rPr>
              <a:pPr eaLnBrk="1" hangingPunct="1"/>
              <a:t>3</a:t>
            </a:fld>
            <a:endParaRPr lang="en-US" sz="120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Want to learn more?</a:t>
            </a:r>
          </a:p>
          <a:p>
            <a:endParaRPr lang="en-US" baseline="0" dirty="0"/>
          </a:p>
          <a:p>
            <a:r>
              <a:rPr lang="en-US" baseline="0" dirty="0"/>
              <a:t>Check out the Airplane Flying Handbook – available at the web address shown.</a:t>
            </a:r>
          </a:p>
          <a:p>
            <a:endParaRPr lang="en-US" baseline="0" dirty="0"/>
          </a:p>
          <a:p>
            <a:r>
              <a:rPr lang="en-US" baseline="0" dirty="0"/>
              <a:t>Want to learn even more?  Participate in the FAASTeam WINGS Proficiency Program.  It’s a great way to get expert coaching that will keep you at the top of your flying game.</a:t>
            </a:r>
          </a:p>
          <a:p>
            <a:endParaRPr lang="en-US" baseline="0" dirty="0"/>
          </a:p>
          <a:p>
            <a:r>
              <a:rPr lang="en-US" b="1" baseline="0" dirty="0"/>
              <a:t>Presentation note:  </a:t>
            </a:r>
            <a:r>
              <a:rPr lang="en-US" b="0" i="1" baseline="0" dirty="0"/>
              <a:t>You can take questions while audience is copying information from this slide.  Then advance to:</a:t>
            </a:r>
            <a:endParaRPr lang="en-US" b="1" baseline="0" dirty="0"/>
          </a:p>
          <a:p>
            <a:endParaRPr lang="en-US" baseline="0" dirty="0"/>
          </a:p>
          <a:p>
            <a:r>
              <a:rPr lang="en-US" b="1" baseline="0" dirty="0"/>
              <a:t>(Next Slide)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2688885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dirty="0"/>
          </a:p>
        </p:txBody>
      </p:sp>
    </p:spTree>
    <p:extLst>
      <p:ext uri="{BB962C8B-B14F-4D97-AF65-F5344CB8AC3E}">
        <p14:creationId xmlns:p14="http://schemas.microsoft.com/office/powerpoint/2010/main" val="1412421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a:t>
            </a:r>
            <a:r>
              <a:rPr lang="en-US" b="1" i="1" dirty="0">
                <a:latin typeface="Times New Roman" pitchFamily="18" charset="0"/>
              </a:rPr>
              <a:t>WINGS</a:t>
            </a:r>
            <a:r>
              <a:rPr lang="en-US" dirty="0">
                <a:latin typeface="Times New Roman" pitchFamily="18" charset="0"/>
              </a:rPr>
              <a:t>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dirty="0"/>
          </a:p>
        </p:txBody>
      </p:sp>
    </p:spTree>
    <p:extLst>
      <p:ext uri="{BB962C8B-B14F-4D97-AF65-F5344CB8AC3E}">
        <p14:creationId xmlns:p14="http://schemas.microsoft.com/office/powerpoint/2010/main" val="1289437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35</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166572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constitutes a short field for one pilot may be more than adequate for another. The 2,300-foot runway on the right might be daunting to pilots used to runways more than twice as long.  </a:t>
            </a:r>
            <a:r>
              <a:rPr lang="en-US" b="1" dirty="0"/>
              <a:t>(Click) </a:t>
            </a:r>
          </a:p>
          <a:p>
            <a:endParaRPr lang="en-US" b="1" dirty="0"/>
          </a:p>
          <a:p>
            <a:r>
              <a:rPr lang="en-US" dirty="0"/>
              <a:t>But that same runway would appear huge to pilots used to operating to this back-country strip. So, what’s considered short is very much a question of your aircraft’s capability, your competence and experience.  Regardless you’ll want to plan your operation in advance and practice to proficiency.  You’ll want to calculate takeoff and landing distances based on information contained in your Pilot’s Operating Handbook of course, but then you’ll want to confirm those figures with an actual flight or two.</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403516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begin with the POH and a refresher on aircraft performance, speeds for safe operation, normal and emergency procedures and guidance on short field takeoffs and landings.</a:t>
            </a:r>
          </a:p>
          <a:p>
            <a:endParaRPr lang="en-US" dirty="0"/>
          </a:p>
          <a:p>
            <a:r>
              <a:rPr lang="en-US" dirty="0"/>
              <a:t>The POH is the first place to look for specific aircraft short field operating instructions.</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231187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Happily, most POHs have done the math for us and provide performance data in graphical form.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47591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 and Short Field Takeoff performance are addressed.  </a:t>
            </a:r>
            <a:r>
              <a:rPr lang="en-US" b="1" dirty="0"/>
              <a:t>(Click)</a:t>
            </a:r>
          </a:p>
          <a:p>
            <a:endParaRPr lang="en-US" b="1" dirty="0"/>
          </a:p>
          <a:p>
            <a:r>
              <a:rPr lang="en-US" b="0" dirty="0"/>
              <a:t>It’s vitally important to note the conditions on each document.  The chart on the left is predicted on a gross weight of 2300-pounds.  Lighter weights will naturally result in higher performance.   The right-hand chart includes Takeoff weight as a variable so pilots can predict better performance with lower density altitudes and lighter loads. </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29356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typical Short Field landing performance graphs.  Note that each contains environmental conditions and aircraft configurations.</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207009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ea typeface="ＭＳ Ｐゴシック" pitchFamily="34" charset="-128"/>
              </a:rPr>
              <a:t>Your POH will cite speeds for best angle of climb (Vx), and best rate of climb (Vy)  </a:t>
            </a:r>
            <a:br>
              <a:rPr lang="en-US" dirty="0">
                <a:latin typeface="Times New Roman" pitchFamily="18" charset="0"/>
                <a:ea typeface="ＭＳ Ｐゴシック" pitchFamily="34" charset="-128"/>
              </a:rPr>
            </a:br>
            <a:r>
              <a:rPr lang="en-US" dirty="0">
                <a:latin typeface="Times New Roman" pitchFamily="18" charset="0"/>
                <a:ea typeface="ＭＳ Ｐゴシック" pitchFamily="34" charset="-128"/>
              </a:rPr>
              <a:t>For all short field takeoffs, plan to accelerate to and maintain Vx until obstacles are cleared, then transition to Vy or cruise climb as appropriate.</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Here are some rules of thumb when making takeoff calculations.  </a:t>
            </a:r>
            <a:r>
              <a:rPr lang="en-US" b="1" dirty="0">
                <a:latin typeface="Times New Roman" pitchFamily="18" charset="0"/>
                <a:ea typeface="ＭＳ Ｐゴシック" pitchFamily="34" charset="-128"/>
              </a:rPr>
              <a:t>(Click)</a:t>
            </a:r>
          </a:p>
          <a:p>
            <a:endParaRPr lang="en-US" b="1"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If you have a fixed pitch prop, add 15% to your calculated takeoff distance for each 1,000-foot increase in density altitude up to 8,000 feet. </a:t>
            </a:r>
            <a:r>
              <a:rPr lang="en-US" b="1" dirty="0">
                <a:latin typeface="Times New Roman" pitchFamily="18" charset="0"/>
                <a:ea typeface="ＭＳ Ｐゴシック" pitchFamily="34" charset="-128"/>
              </a:rPr>
              <a:t>(Click)</a:t>
            </a:r>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For constant speed props add 12% per 1,000 feet of density altitude up to 6,000 feet.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When planning takeoff from short unobstructed runways establish a landmark at 50% of your calculated takeoff distance. </a:t>
            </a:r>
            <a:r>
              <a:rPr lang="en-US" b="1" dirty="0">
                <a:latin typeface="Times New Roman" pitchFamily="18" charset="0"/>
                <a:ea typeface="ＭＳ Ｐゴシック" pitchFamily="34" charset="-128"/>
              </a:rPr>
              <a:t>(Click)</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When on the takeoff roll you should have 70% of your rotation speed at that point.  If you don’t – the safest thing is to abort the takeoff and reduce weight or wait for more favorable wind and temperature conditions.   In this example we’re assuming a rotation speed of 60 knots or MPH.  70% of 60 is 42.  The number you’ll want to see at the halfway point  </a:t>
            </a:r>
            <a:r>
              <a:rPr lang="en-US" b="1" dirty="0">
                <a:latin typeface="Times New Roman" pitchFamily="18" charset="0"/>
                <a:ea typeface="ＭＳ Ｐゴシック" pitchFamily="34" charset="-128"/>
              </a:rPr>
              <a:t>(Click)</a:t>
            </a:r>
          </a:p>
          <a:p>
            <a:endParaRPr lang="en-US" b="1"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If you must clear obstructions on takeoff you’ll need to have 70% of your rotation speed by the time you’ve travelled 30% of your available takeoff distance.  </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By the way – the photos on this and subsequent slides are of an annual takeoff and landing competition held in Valdez, Alaska.  We strongly suggest you don’t try this at home without some quality short field instruction.</a:t>
            </a: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2106408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5" y="1795830"/>
            <a:ext cx="6139447" cy="1067092"/>
          </a:xfrm>
        </p:spPr>
        <p:txBody>
          <a:bodyPr/>
          <a:lstStyle>
            <a:lvl1pPr marL="0" indent="0">
              <a:buFontTx/>
              <a:buNone/>
              <a:defRPr sz="3200" baseline="0">
                <a:solidFill>
                  <a:schemeClr val="bg2"/>
                </a:solidFill>
              </a:defRPr>
            </a:lvl1pPr>
          </a:lstStyle>
          <a:p>
            <a:pPr lvl="0"/>
            <a:r>
              <a:rPr lang="en-US" noProof="0" dirty="0"/>
              <a:t>Title here</a:t>
            </a:r>
          </a:p>
        </p:txBody>
      </p:sp>
      <p:sp>
        <p:nvSpPr>
          <p:cNvPr id="63515" name="Text Box 1051"/>
          <p:cNvSpPr txBox="1">
            <a:spLocks noChangeArrowheads="1"/>
          </p:cNvSpPr>
          <p:nvPr userDrawn="1"/>
        </p:nvSpPr>
        <p:spPr bwMode="auto">
          <a:xfrm>
            <a:off x="361182" y="3759424"/>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2"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136467" y="153924"/>
            <a:ext cx="1007533" cy="9096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03301" y="5267592"/>
            <a:ext cx="6040581" cy="113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2000" dirty="0"/>
              <a:t>Produced</a:t>
            </a:r>
            <a:r>
              <a:rPr lang="en-US" sz="2000" baseline="0" dirty="0"/>
              <a:t> by: </a:t>
            </a:r>
          </a:p>
          <a:p>
            <a:pPr>
              <a:buNone/>
            </a:pPr>
            <a:r>
              <a:rPr lang="en-US" sz="2000" i="0" baseline="0" dirty="0"/>
              <a:t>The National FAA Safety Team (FAASTeam)</a:t>
            </a:r>
          </a:p>
        </p:txBody>
      </p:sp>
      <p:pic>
        <p:nvPicPr>
          <p:cNvPr id="11" name="Picture 2" descr="E:\Desktop\My Documents\FAASTeam\O Backup\images\FAAad2_img_2.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02821" y="2996209"/>
            <a:ext cx="5218529" cy="3286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9.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596" y="3859"/>
              <a:ext cx="377"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about:blank" TargetMode="Externa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8.jpg"/><Relationship Id="rId5" Type="http://schemas.openxmlformats.org/officeDocument/2006/relationships/hyperlink" Target="about:blank" TargetMode="Externa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5.png"/><Relationship Id="rId5" Type="http://schemas.openxmlformats.org/officeDocument/2006/relationships/hyperlink" Target="about:blank" TargetMode="Externa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0.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1.png"/><Relationship Id="rId5" Type="http://schemas.openxmlformats.org/officeDocument/2006/relationships/hyperlink" Target="about:blank" TargetMode="External"/><Relationship Id="rId4" Type="http://schemas.openxmlformats.org/officeDocument/2006/relationships/hyperlink" Target="about:blank"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1.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47.png"/><Relationship Id="rId5" Type="http://schemas.openxmlformats.org/officeDocument/2006/relationships/hyperlink" Target="about:blank" TargetMode="Externa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hyperlink" Target="about:blank" TargetMode="Externa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90508" y="396910"/>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496140" y="1792322"/>
            <a:ext cx="4604585" cy="1615760"/>
          </a:xfrm>
        </p:spPr>
        <p:txBody>
          <a:bodyPr/>
          <a:lstStyle/>
          <a:p>
            <a:r>
              <a:rPr lang="en-US" dirty="0"/>
              <a:t>Topic of the Month</a:t>
            </a:r>
            <a:br>
              <a:rPr lang="en-US" dirty="0"/>
            </a:br>
            <a:r>
              <a:rPr lang="en-US" dirty="0"/>
              <a:t>July	</a:t>
            </a:r>
          </a:p>
          <a:p>
            <a:r>
              <a:rPr lang="en-US" dirty="0"/>
              <a:t>Short Field Operations</a:t>
            </a:r>
          </a:p>
          <a:p>
            <a:endParaRPr lang="en-US" dirty="0"/>
          </a:p>
        </p:txBody>
      </p:sp>
      <p:sp>
        <p:nvSpPr>
          <p:cNvPr id="32785" name="Text Box 17"/>
          <p:cNvSpPr txBox="1">
            <a:spLocks noChangeArrowheads="1"/>
          </p:cNvSpPr>
          <p:nvPr/>
        </p:nvSpPr>
        <p:spPr bwMode="auto">
          <a:xfrm>
            <a:off x="3367969" y="37756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69" y="41611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70" y="449773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61141601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AC22-9574-13F2-2C17-3E2FF4E6DF4F}"/>
              </a:ext>
            </a:extLst>
          </p:cNvPr>
          <p:cNvSpPr>
            <a:spLocks noGrp="1"/>
          </p:cNvSpPr>
          <p:nvPr>
            <p:ph type="title"/>
          </p:nvPr>
        </p:nvSpPr>
        <p:spPr/>
        <p:txBody>
          <a:bodyPr/>
          <a:lstStyle/>
          <a:p>
            <a:r>
              <a:rPr lang="en-US" dirty="0"/>
              <a:t>Use all the runway</a:t>
            </a:r>
          </a:p>
        </p:txBody>
      </p:sp>
      <p:pic>
        <p:nvPicPr>
          <p:cNvPr id="5" name="Content Placeholder 4" descr="A picture containing sky, plane, outdoor, airplane&#10;&#10;Description automatically generated">
            <a:extLst>
              <a:ext uri="{FF2B5EF4-FFF2-40B4-BE49-F238E27FC236}">
                <a16:creationId xmlns:a16="http://schemas.microsoft.com/office/drawing/2014/main" id="{1982DC60-3B78-7BA3-9EF9-EE63A0689118}"/>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4719" y="2258769"/>
            <a:ext cx="5456181" cy="3072849"/>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sky, outdoor, plane, flying">
            <a:extLst>
              <a:ext uri="{FF2B5EF4-FFF2-40B4-BE49-F238E27FC236}">
                <a16:creationId xmlns:a16="http://schemas.microsoft.com/office/drawing/2014/main" id="{13C388BF-A3AE-3C64-46F3-CF9FDB0F7292}"/>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13150" b="15714"/>
          <a:stretch/>
        </p:blipFill>
        <p:spPr>
          <a:xfrm>
            <a:off x="6515893" y="649288"/>
            <a:ext cx="5104607" cy="304781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445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3945-5DE6-AC6F-B24A-FBDAFB398AC4}"/>
              </a:ext>
            </a:extLst>
          </p:cNvPr>
          <p:cNvSpPr>
            <a:spLocks noGrp="1"/>
          </p:cNvSpPr>
          <p:nvPr>
            <p:ph type="title"/>
          </p:nvPr>
        </p:nvSpPr>
        <p:spPr/>
        <p:txBody>
          <a:bodyPr/>
          <a:lstStyle/>
          <a:p>
            <a:r>
              <a:rPr lang="en-US" dirty="0"/>
              <a:t>Short Field Takeoff</a:t>
            </a:r>
          </a:p>
        </p:txBody>
      </p:sp>
      <p:pic>
        <p:nvPicPr>
          <p:cNvPr id="5" name="Content Placeholder 4">
            <a:extLst>
              <a:ext uri="{FF2B5EF4-FFF2-40B4-BE49-F238E27FC236}">
                <a16:creationId xmlns:a16="http://schemas.microsoft.com/office/drawing/2014/main" id="{13EA4507-0673-776E-C0F1-691BED45CFB8}"/>
              </a:ext>
            </a:extLst>
          </p:cNvPr>
          <p:cNvPicPr>
            <a:picLocks noGrp="1" noChangeAspect="1"/>
          </p:cNvPicPr>
          <p:nvPr>
            <p:ph idx="1"/>
          </p:nvPr>
        </p:nvPicPr>
        <p:blipFill rotWithShape="1">
          <a:blip r:embed="rId4"/>
          <a:srcRect l="1165" t="4590" r="26194" b="5140"/>
          <a:stretch/>
        </p:blipFill>
        <p:spPr>
          <a:xfrm>
            <a:off x="4439265" y="3069286"/>
            <a:ext cx="7428886" cy="2553229"/>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63228E24-A954-E7A8-F548-7D454DDA58E0}"/>
              </a:ext>
            </a:extLst>
          </p:cNvPr>
          <p:cNvSpPr txBox="1">
            <a:spLocks/>
          </p:cNvSpPr>
          <p:nvPr/>
        </p:nvSpPr>
        <p:spPr bwMode="auto">
          <a:xfrm>
            <a:off x="571500" y="1008266"/>
            <a:ext cx="83312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Rotate at and maintain Vx</a:t>
            </a:r>
          </a:p>
          <a:p>
            <a:pPr lvl="1"/>
            <a:r>
              <a:rPr lang="en-US" kern="0" dirty="0">
                <a:ea typeface="ＭＳ Ｐゴシック" pitchFamily="34" charset="-128"/>
              </a:rPr>
              <a:t>Until obstacles are cleared or 50 feet above runway</a:t>
            </a:r>
          </a:p>
          <a:p>
            <a:r>
              <a:rPr lang="en-US" kern="0" dirty="0">
                <a:ea typeface="ＭＳ Ｐゴシック" pitchFamily="34" charset="-128"/>
              </a:rPr>
              <a:t>Transition to Vy</a:t>
            </a:r>
          </a:p>
          <a:p>
            <a:pPr lvl="1"/>
            <a:r>
              <a:rPr lang="en-US" kern="0" dirty="0">
                <a:ea typeface="ＭＳ Ｐゴシック" pitchFamily="34" charset="-128"/>
              </a:rPr>
              <a:t>When safe to maneuver </a:t>
            </a:r>
          </a:p>
        </p:txBody>
      </p:sp>
    </p:spTree>
    <p:custDataLst>
      <p:tags r:id="rId1"/>
    </p:custDataLst>
    <p:extLst>
      <p:ext uri="{BB962C8B-B14F-4D97-AF65-F5344CB8AC3E}">
        <p14:creationId xmlns:p14="http://schemas.microsoft.com/office/powerpoint/2010/main" val="22009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F2BC-D689-309B-8D61-1CBBE5AE1C6A}"/>
              </a:ext>
            </a:extLst>
          </p:cNvPr>
          <p:cNvSpPr>
            <a:spLocks noGrp="1"/>
          </p:cNvSpPr>
          <p:nvPr>
            <p:ph type="title"/>
          </p:nvPr>
        </p:nvSpPr>
        <p:spPr/>
        <p:txBody>
          <a:bodyPr/>
          <a:lstStyle/>
          <a:p>
            <a:r>
              <a:rPr lang="en-US" dirty="0"/>
              <a:t>Don’t rush the takeoff</a:t>
            </a:r>
          </a:p>
        </p:txBody>
      </p:sp>
      <p:pic>
        <p:nvPicPr>
          <p:cNvPr id="8" name="Picture 7">
            <a:extLst>
              <a:ext uri="{FF2B5EF4-FFF2-40B4-BE49-F238E27FC236}">
                <a16:creationId xmlns:a16="http://schemas.microsoft.com/office/drawing/2014/main" id="{90E1F34B-2708-912D-34CA-3691E79758D9}"/>
              </a:ext>
            </a:extLst>
          </p:cNvPr>
          <p:cNvPicPr>
            <a:picLocks noChangeAspect="1"/>
          </p:cNvPicPr>
          <p:nvPr/>
        </p:nvPicPr>
        <p:blipFill rotWithShape="1">
          <a:blip r:embed="rId4"/>
          <a:srcRect l="2407" t="5860" r="2450" b="6243"/>
          <a:stretch/>
        </p:blipFill>
        <p:spPr>
          <a:xfrm>
            <a:off x="766915" y="1828800"/>
            <a:ext cx="10515601" cy="287593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05128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B232D-98C9-0B7F-0719-4FCC4858F396}"/>
              </a:ext>
            </a:extLst>
          </p:cNvPr>
          <p:cNvSpPr>
            <a:spLocks noGrp="1"/>
          </p:cNvSpPr>
          <p:nvPr>
            <p:ph type="title"/>
          </p:nvPr>
        </p:nvSpPr>
        <p:spPr/>
        <p:txBody>
          <a:bodyPr/>
          <a:lstStyle/>
          <a:p>
            <a:r>
              <a:rPr lang="en-US" dirty="0">
                <a:ea typeface="ＭＳ Ｐゴシック" pitchFamily="34" charset="-128"/>
              </a:rPr>
              <a:t>Short Field Approach &amp; Landing</a:t>
            </a:r>
            <a:endParaRPr lang="en-US" dirty="0"/>
          </a:p>
        </p:txBody>
      </p:sp>
      <p:sp>
        <p:nvSpPr>
          <p:cNvPr id="3" name="Content Placeholder 2">
            <a:extLst>
              <a:ext uri="{FF2B5EF4-FFF2-40B4-BE49-F238E27FC236}">
                <a16:creationId xmlns:a16="http://schemas.microsoft.com/office/drawing/2014/main" id="{CDE58BA8-4A7C-8CE5-8799-DD4A4CFF6676}"/>
              </a:ext>
            </a:extLst>
          </p:cNvPr>
          <p:cNvSpPr>
            <a:spLocks noGrp="1"/>
          </p:cNvSpPr>
          <p:nvPr>
            <p:ph idx="1"/>
          </p:nvPr>
        </p:nvSpPr>
        <p:spPr>
          <a:xfrm>
            <a:off x="495300" y="987425"/>
            <a:ext cx="6613423" cy="4810125"/>
          </a:xfrm>
        </p:spPr>
        <p:txBody>
          <a:bodyPr/>
          <a:lstStyle/>
          <a:p>
            <a:r>
              <a:rPr lang="en-US" dirty="0">
                <a:ea typeface="ＭＳ Ｐゴシック" pitchFamily="34" charset="-128"/>
              </a:rPr>
              <a:t>Stabilized short field final approach</a:t>
            </a:r>
          </a:p>
          <a:p>
            <a:pPr lvl="1"/>
            <a:r>
              <a:rPr lang="en-US" dirty="0">
                <a:ea typeface="ＭＳ Ｐゴシック" pitchFamily="34" charset="-128"/>
              </a:rPr>
              <a:t>Landing configuration</a:t>
            </a:r>
          </a:p>
          <a:p>
            <a:pPr lvl="1"/>
            <a:r>
              <a:rPr lang="en-US" dirty="0">
                <a:ea typeface="ＭＳ Ｐゴシック" pitchFamily="34" charset="-128"/>
              </a:rPr>
              <a:t>Full flaps</a:t>
            </a:r>
          </a:p>
          <a:p>
            <a:pPr lvl="1"/>
            <a:r>
              <a:rPr lang="en-US" dirty="0">
                <a:ea typeface="ＭＳ Ｐゴシック" pitchFamily="34" charset="-128"/>
              </a:rPr>
              <a:t>1.3vso </a:t>
            </a:r>
          </a:p>
          <a:p>
            <a:r>
              <a:rPr lang="en-US" dirty="0">
                <a:ea typeface="ＭＳ Ｐゴシック" pitchFamily="34" charset="-128"/>
              </a:rPr>
              <a:t>Don’t cut final short</a:t>
            </a:r>
          </a:p>
          <a:p>
            <a:r>
              <a:rPr lang="en-US" dirty="0">
                <a:ea typeface="ＭＳ Ｐゴシック" pitchFamily="34" charset="-128"/>
              </a:rPr>
              <a:t>Go around if not stable</a:t>
            </a:r>
          </a:p>
        </p:txBody>
      </p:sp>
      <p:pic>
        <p:nvPicPr>
          <p:cNvPr id="4" name="Picture 5" descr="Valdez 2011 063">
            <a:extLst>
              <a:ext uri="{FF2B5EF4-FFF2-40B4-BE49-F238E27FC236}">
                <a16:creationId xmlns:a16="http://schemas.microsoft.com/office/drawing/2014/main" id="{61E31217-2CC9-D761-6E9C-48857DDBBAD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18" t="16921" r="10753" b="26811"/>
          <a:stretch/>
        </p:blipFill>
        <p:spPr bwMode="auto">
          <a:xfrm>
            <a:off x="1191650" y="4059035"/>
            <a:ext cx="3557331" cy="16483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E97278DF-942C-7EBA-A1FF-6FD8E5082BF3}"/>
              </a:ext>
            </a:extLst>
          </p:cNvPr>
          <p:cNvPicPr>
            <a:picLocks noChangeAspect="1"/>
          </p:cNvPicPr>
          <p:nvPr/>
        </p:nvPicPr>
        <p:blipFill rotWithShape="1">
          <a:blip r:embed="rId5"/>
          <a:srcRect l="3710" t="1593" r="2174" b="1"/>
          <a:stretch/>
        </p:blipFill>
        <p:spPr bwMode="auto">
          <a:xfrm>
            <a:off x="6754761" y="1633974"/>
            <a:ext cx="4852219" cy="4073447"/>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85389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7052-53FA-9983-E4C2-A86120220EEF}"/>
              </a:ext>
            </a:extLst>
          </p:cNvPr>
          <p:cNvSpPr>
            <a:spLocks noGrp="1"/>
          </p:cNvSpPr>
          <p:nvPr>
            <p:ph type="title"/>
          </p:nvPr>
        </p:nvSpPr>
        <p:spPr/>
        <p:txBody>
          <a:bodyPr/>
          <a:lstStyle/>
          <a:p>
            <a:r>
              <a:rPr lang="en-US" dirty="0"/>
              <a:t>How do I know?</a:t>
            </a:r>
          </a:p>
        </p:txBody>
      </p:sp>
      <p:pic>
        <p:nvPicPr>
          <p:cNvPr id="7" name="Picture 6" descr="A picture containing outdoor, tree, road, plane&#10;&#10;Description automatically generated">
            <a:extLst>
              <a:ext uri="{FF2B5EF4-FFF2-40B4-BE49-F238E27FC236}">
                <a16:creationId xmlns:a16="http://schemas.microsoft.com/office/drawing/2014/main" id="{88D16C49-E6C9-D2D0-F430-0CC590F08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63" r="18734" b="25317"/>
          <a:stretch/>
        </p:blipFill>
        <p:spPr>
          <a:xfrm>
            <a:off x="7915583" y="2617069"/>
            <a:ext cx="3952568" cy="2928324"/>
          </a:xfrm>
          <a:prstGeom prst="rect">
            <a:avLst/>
          </a:prstGeom>
        </p:spPr>
      </p:pic>
      <p:sp>
        <p:nvSpPr>
          <p:cNvPr id="8" name="Content Placeholder 7">
            <a:extLst>
              <a:ext uri="{FF2B5EF4-FFF2-40B4-BE49-F238E27FC236}">
                <a16:creationId xmlns:a16="http://schemas.microsoft.com/office/drawing/2014/main" id="{234D3DC5-8F01-6C36-9A2F-CCA4D8C5DF28}"/>
              </a:ext>
            </a:extLst>
          </p:cNvPr>
          <p:cNvSpPr>
            <a:spLocks noGrp="1"/>
          </p:cNvSpPr>
          <p:nvPr>
            <p:ph idx="1"/>
          </p:nvPr>
        </p:nvSpPr>
        <p:spPr>
          <a:xfrm>
            <a:off x="571500" y="1023273"/>
            <a:ext cx="10733617" cy="4391025"/>
          </a:xfrm>
        </p:spPr>
        <p:txBody>
          <a:bodyPr/>
          <a:lstStyle/>
          <a:p>
            <a:r>
              <a:rPr lang="en-US" dirty="0"/>
              <a:t>Predict performance</a:t>
            </a:r>
          </a:p>
          <a:p>
            <a:r>
              <a:rPr lang="en-US" dirty="0"/>
              <a:t>Prove your prediction </a:t>
            </a:r>
          </a:p>
          <a:p>
            <a:r>
              <a:rPr lang="en-US" dirty="0"/>
              <a:t>Practice to maintain proficiency</a:t>
            </a:r>
          </a:p>
        </p:txBody>
      </p:sp>
    </p:spTree>
    <p:custDataLst>
      <p:tags r:id="rId1"/>
    </p:custDataLst>
    <p:extLst>
      <p:ext uri="{BB962C8B-B14F-4D97-AF65-F5344CB8AC3E}">
        <p14:creationId xmlns:p14="http://schemas.microsoft.com/office/powerpoint/2010/main" val="788073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37BA-AD7F-DB70-1AD6-B95AD48A2480}"/>
              </a:ext>
            </a:extLst>
          </p:cNvPr>
          <p:cNvSpPr>
            <a:spLocks noGrp="1"/>
          </p:cNvSpPr>
          <p:nvPr>
            <p:ph type="title"/>
          </p:nvPr>
        </p:nvSpPr>
        <p:spPr/>
        <p:txBody>
          <a:bodyPr/>
          <a:lstStyle/>
          <a:p>
            <a:r>
              <a:rPr lang="en-US" dirty="0">
                <a:ea typeface="ＭＳ Ｐゴシック" pitchFamily="34" charset="-128"/>
              </a:rPr>
              <a:t>What’s my baseline?</a:t>
            </a:r>
            <a:endParaRPr lang="en-US" dirty="0"/>
          </a:p>
        </p:txBody>
      </p:sp>
      <p:pic>
        <p:nvPicPr>
          <p:cNvPr id="4" name="Picture 2">
            <a:extLst>
              <a:ext uri="{FF2B5EF4-FFF2-40B4-BE49-F238E27FC236}">
                <a16:creationId xmlns:a16="http://schemas.microsoft.com/office/drawing/2014/main" id="{B9B86A81-D86E-E289-E51F-DCCB9F1A3BCF}"/>
              </a:ext>
            </a:extLst>
          </p:cNvPr>
          <p:cNvPicPr>
            <a:picLocks noChangeAspect="1" noChangeArrowheads="1"/>
          </p:cNvPicPr>
          <p:nvPr/>
        </p:nvPicPr>
        <p:blipFill rotWithShape="1">
          <a:blip r:embed="rId4"/>
          <a:srcRect l="-5996" r="8072"/>
          <a:stretch/>
        </p:blipFill>
        <p:spPr bwMode="auto">
          <a:xfrm>
            <a:off x="190500" y="1308100"/>
            <a:ext cx="10124255" cy="357425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6" name="TextBox 5">
            <a:extLst>
              <a:ext uri="{FF2B5EF4-FFF2-40B4-BE49-F238E27FC236}">
                <a16:creationId xmlns:a16="http://schemas.microsoft.com/office/drawing/2014/main" id="{B3C9450B-CC19-77AF-D1BE-B5FDDEA0B6F8}"/>
              </a:ext>
            </a:extLst>
          </p:cNvPr>
          <p:cNvSpPr txBox="1"/>
          <p:nvPr/>
        </p:nvSpPr>
        <p:spPr bwMode="auto">
          <a:xfrm>
            <a:off x="3914775" y="4995219"/>
            <a:ext cx="39338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5"/>
              </a:rPr>
              <a:t>https://tinyurl.com/yjn5kdsp</a:t>
            </a:r>
            <a:endParaRPr lang="en-US" dirty="0"/>
          </a:p>
          <a:p>
            <a:pPr>
              <a:buNone/>
            </a:pPr>
            <a:endParaRPr lang="en-US" dirty="0"/>
          </a:p>
        </p:txBody>
      </p:sp>
      <p:pic>
        <p:nvPicPr>
          <p:cNvPr id="8" name="Picture 7">
            <a:extLst>
              <a:ext uri="{FF2B5EF4-FFF2-40B4-BE49-F238E27FC236}">
                <a16:creationId xmlns:a16="http://schemas.microsoft.com/office/drawing/2014/main" id="{98F9454B-8A52-3AFA-DC2F-D4B06A373AB8}"/>
              </a:ext>
            </a:extLst>
          </p:cNvPr>
          <p:cNvPicPr>
            <a:picLocks noChangeAspect="1"/>
          </p:cNvPicPr>
          <p:nvPr/>
        </p:nvPicPr>
        <p:blipFill>
          <a:blip r:embed="rId6"/>
          <a:stretch>
            <a:fillRect/>
          </a:stretch>
        </p:blipFill>
        <p:spPr>
          <a:xfrm>
            <a:off x="10553700" y="4197528"/>
            <a:ext cx="1447800" cy="1478824"/>
          </a:xfrm>
          <a:prstGeom prst="rect">
            <a:avLst/>
          </a:prstGeom>
        </p:spPr>
      </p:pic>
    </p:spTree>
    <p:custDataLst>
      <p:tags r:id="rId1"/>
    </p:custDataLst>
    <p:extLst>
      <p:ext uri="{BB962C8B-B14F-4D97-AF65-F5344CB8AC3E}">
        <p14:creationId xmlns:p14="http://schemas.microsoft.com/office/powerpoint/2010/main" val="1463178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EB4D3-74CE-F188-D358-4D2DEDE5F36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6DD745-68B4-01BC-6EC8-278A7D427C16}"/>
              </a:ext>
            </a:extLst>
          </p:cNvPr>
          <p:cNvPicPr>
            <a:picLocks noGrp="1" noChangeAspect="1"/>
          </p:cNvPicPr>
          <p:nvPr>
            <p:ph idx="1"/>
          </p:nvPr>
        </p:nvPicPr>
        <p:blipFill rotWithShape="1">
          <a:blip r:embed="rId4"/>
          <a:srcRect l="862" t="1699" r="1171" b="1988"/>
          <a:stretch/>
        </p:blipFill>
        <p:spPr>
          <a:xfrm>
            <a:off x="2802228" y="954088"/>
            <a:ext cx="6587543" cy="4608512"/>
          </a:xfrm>
        </p:spPr>
      </p:pic>
      <p:pic>
        <p:nvPicPr>
          <p:cNvPr id="6" name="Picture 5">
            <a:extLst>
              <a:ext uri="{FF2B5EF4-FFF2-40B4-BE49-F238E27FC236}">
                <a16:creationId xmlns:a16="http://schemas.microsoft.com/office/drawing/2014/main" id="{2EB19B69-83EE-DFE6-9DCC-41F212F76FBF}"/>
              </a:ext>
            </a:extLst>
          </p:cNvPr>
          <p:cNvPicPr>
            <a:picLocks noChangeAspect="1"/>
          </p:cNvPicPr>
          <p:nvPr/>
        </p:nvPicPr>
        <p:blipFill>
          <a:blip r:embed="rId5"/>
          <a:stretch>
            <a:fillRect/>
          </a:stretch>
        </p:blipFill>
        <p:spPr>
          <a:xfrm>
            <a:off x="10172699" y="3664128"/>
            <a:ext cx="1447800" cy="1478824"/>
          </a:xfrm>
          <a:prstGeom prst="rect">
            <a:avLst/>
          </a:prstGeom>
        </p:spPr>
      </p:pic>
    </p:spTree>
    <p:custDataLst>
      <p:tags r:id="rId1"/>
    </p:custDataLst>
    <p:extLst>
      <p:ext uri="{BB962C8B-B14F-4D97-AF65-F5344CB8AC3E}">
        <p14:creationId xmlns:p14="http://schemas.microsoft.com/office/powerpoint/2010/main" val="2390039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a:t>
            </a:r>
          </a:p>
        </p:txBody>
      </p:sp>
      <p:sp>
        <p:nvSpPr>
          <p:cNvPr id="3" name="Content Placeholder 2"/>
          <p:cNvSpPr>
            <a:spLocks noGrp="1"/>
          </p:cNvSpPr>
          <p:nvPr>
            <p:ph idx="1"/>
          </p:nvPr>
        </p:nvSpPr>
        <p:spPr>
          <a:xfrm>
            <a:off x="571500" y="1178516"/>
            <a:ext cx="10733617" cy="4391025"/>
          </a:xfrm>
        </p:spPr>
        <p:txBody>
          <a:bodyPr/>
          <a:lstStyle/>
          <a:p>
            <a:r>
              <a:rPr lang="en-US" dirty="0"/>
              <a:t>Weather</a:t>
            </a:r>
          </a:p>
          <a:p>
            <a:r>
              <a:rPr lang="en-US" dirty="0"/>
              <a:t>Density Altitude</a:t>
            </a:r>
          </a:p>
          <a:p>
            <a:r>
              <a:rPr lang="en-US" dirty="0"/>
              <a:t>Runway Slope</a:t>
            </a:r>
          </a:p>
          <a:p>
            <a:r>
              <a:rPr lang="en-US" dirty="0"/>
              <a:t>Obstructions</a:t>
            </a:r>
          </a:p>
          <a:p>
            <a:r>
              <a:rPr lang="en-US" dirty="0"/>
              <a:t>Aircraft weight</a:t>
            </a:r>
          </a:p>
        </p:txBody>
      </p:sp>
      <p:pic>
        <p:nvPicPr>
          <p:cNvPr id="9" name="Picture 8" descr="A person sitting in a chair next to a small plane">
            <a:extLst>
              <a:ext uri="{FF2B5EF4-FFF2-40B4-BE49-F238E27FC236}">
                <a16:creationId xmlns:a16="http://schemas.microsoft.com/office/drawing/2014/main" id="{542F4160-BF8E-4ADB-40A2-400AF6FE0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5854" y="2182761"/>
            <a:ext cx="4662298" cy="349672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46582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481013" y="1160463"/>
            <a:ext cx="8050212" cy="4572000"/>
          </a:xfrm>
        </p:spPr>
        <p:txBody>
          <a:bodyPr/>
          <a:lstStyle/>
          <a:p>
            <a:r>
              <a:rPr lang="en-US" altLang="en-US" dirty="0">
                <a:ea typeface="ＭＳ Ｐゴシック" pitchFamily="34" charset="-128"/>
              </a:rPr>
              <a:t>Whenever the approach becomes unstable</a:t>
            </a:r>
          </a:p>
          <a:p>
            <a:pPr lvl="1"/>
            <a:r>
              <a:rPr lang="en-US" altLang="en-US" dirty="0">
                <a:ea typeface="ＭＳ Ｐゴシック" pitchFamily="34" charset="-128"/>
              </a:rPr>
              <a:t>At or below 1000 </a:t>
            </a:r>
            <a:r>
              <a:rPr lang="en-US" altLang="en-US" dirty="0" err="1">
                <a:ea typeface="ＭＳ Ｐゴシック" pitchFamily="34" charset="-128"/>
              </a:rPr>
              <a:t>ft</a:t>
            </a:r>
            <a:r>
              <a:rPr lang="en-US" altLang="en-US" dirty="0">
                <a:ea typeface="ＭＳ Ｐゴシック" pitchFamily="34" charset="-128"/>
              </a:rPr>
              <a:t> – IFR</a:t>
            </a:r>
          </a:p>
          <a:p>
            <a:pPr lvl="1"/>
            <a:r>
              <a:rPr lang="en-US" altLang="en-US" dirty="0">
                <a:ea typeface="ＭＳ Ｐゴシック" pitchFamily="34" charset="-128"/>
              </a:rPr>
              <a:t>At or below  500 </a:t>
            </a:r>
            <a:r>
              <a:rPr lang="en-US" altLang="en-US" dirty="0" err="1">
                <a:ea typeface="ＭＳ Ｐゴシック" pitchFamily="34" charset="-128"/>
              </a:rPr>
              <a:t>ft</a:t>
            </a:r>
            <a:r>
              <a:rPr lang="en-US" altLang="en-US" dirty="0">
                <a:ea typeface="ＭＳ Ｐゴシック" pitchFamily="34" charset="-128"/>
              </a:rPr>
              <a:t> – VFR</a:t>
            </a:r>
          </a:p>
          <a:p>
            <a:r>
              <a:rPr lang="en-US" altLang="en-US" dirty="0">
                <a:ea typeface="ＭＳ Ｐゴシック" pitchFamily="34" charset="-128"/>
              </a:rPr>
              <a:t>Whenever a landing can’t be made</a:t>
            </a:r>
          </a:p>
          <a:p>
            <a:r>
              <a:rPr lang="en-US" altLang="en-US" dirty="0">
                <a:ea typeface="ＭＳ Ｐゴシック" pitchFamily="34" charset="-128"/>
              </a:rPr>
              <a:t>Make the decision early</a:t>
            </a:r>
          </a:p>
          <a:p>
            <a:pPr lvl="1"/>
            <a:r>
              <a:rPr lang="en-US" altLang="en-US" dirty="0">
                <a:ea typeface="ＭＳ Ｐゴシック" pitchFamily="34" charset="-128"/>
              </a:rPr>
              <a:t>Stick to it</a:t>
            </a:r>
          </a:p>
          <a:p>
            <a:pPr lvl="2"/>
            <a:r>
              <a:rPr lang="en-US" altLang="en-US" dirty="0">
                <a:ea typeface="ＭＳ Ｐゴシック" pitchFamily="34" charset="-128"/>
              </a:rPr>
              <a:t>Changing your mind is                                          destabilizing</a:t>
            </a:r>
          </a:p>
        </p:txBody>
      </p:sp>
      <p:pic>
        <p:nvPicPr>
          <p:cNvPr id="8" name="Picture 6" descr="IM0006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025" y="2562131"/>
            <a:ext cx="3801463" cy="2848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481013" y="3466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altLang="en-US" kern="0" dirty="0">
                <a:ea typeface="ＭＳ Ｐゴシック" pitchFamily="34" charset="-128"/>
              </a:rPr>
              <a:t>So, when do I go around?	</a:t>
            </a:r>
          </a:p>
        </p:txBody>
      </p:sp>
    </p:spTree>
    <p:custDataLst>
      <p:tags r:id="rId1"/>
    </p:custDataLst>
    <p:extLst>
      <p:ext uri="{BB962C8B-B14F-4D97-AF65-F5344CB8AC3E}">
        <p14:creationId xmlns:p14="http://schemas.microsoft.com/office/powerpoint/2010/main" val="45604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667218"/>
            <a:ext cx="11296651" cy="609600"/>
          </a:xfrm>
        </p:spPr>
        <p:txBody>
          <a:bodyPr/>
          <a:lstStyle/>
          <a:p>
            <a:r>
              <a:rPr lang="en-US" altLang="en-US" dirty="0">
                <a:ea typeface="ＭＳ Ｐゴシック" pitchFamily="34" charset="-128"/>
              </a:rPr>
              <a:t>Go-around &amp; Missed Approach</a:t>
            </a:r>
            <a:br>
              <a:rPr lang="en-US" altLang="en-US" dirty="0">
                <a:ea typeface="ＭＳ Ｐゴシック" pitchFamily="34" charset="-128"/>
              </a:rPr>
            </a:br>
            <a:r>
              <a:rPr lang="en-US" altLang="en-US" dirty="0">
                <a:ea typeface="ＭＳ Ｐゴシック" pitchFamily="34" charset="-128"/>
              </a:rPr>
              <a:t>Priorities</a:t>
            </a:r>
            <a:endParaRPr lang="en-US" dirty="0"/>
          </a:p>
        </p:txBody>
      </p:sp>
      <p:sp>
        <p:nvSpPr>
          <p:cNvPr id="3" name="Content Placeholder 2"/>
          <p:cNvSpPr>
            <a:spLocks noGrp="1"/>
          </p:cNvSpPr>
          <p:nvPr>
            <p:ph idx="1"/>
          </p:nvPr>
        </p:nvSpPr>
        <p:spPr>
          <a:xfrm>
            <a:off x="571500" y="1690127"/>
            <a:ext cx="10733617" cy="4391025"/>
          </a:xfrm>
        </p:spPr>
        <p:txBody>
          <a:bodyPr/>
          <a:lstStyle/>
          <a:p>
            <a:pPr>
              <a:defRPr/>
            </a:pPr>
            <a:r>
              <a:rPr lang="en-US" dirty="0">
                <a:ea typeface="ＭＳ Ｐゴシック" pitchFamily="34" charset="-128"/>
              </a:rPr>
              <a:t>Aviate</a:t>
            </a:r>
          </a:p>
          <a:p>
            <a:pPr lvl="1">
              <a:defRPr/>
            </a:pPr>
            <a:r>
              <a:rPr lang="en-US" dirty="0">
                <a:ea typeface="ＭＳ Ｐゴシック" pitchFamily="34" charset="-128"/>
              </a:rPr>
              <a:t>Maintain aircraft control</a:t>
            </a:r>
          </a:p>
          <a:p>
            <a:pPr lvl="1">
              <a:defRPr/>
            </a:pPr>
            <a:r>
              <a:rPr lang="en-US" dirty="0">
                <a:ea typeface="ＭＳ Ｐゴシック" pitchFamily="34" charset="-128"/>
              </a:rPr>
              <a:t>Arrest descent</a:t>
            </a:r>
          </a:p>
          <a:p>
            <a:pPr lvl="1">
              <a:defRPr/>
            </a:pPr>
            <a:r>
              <a:rPr lang="en-US" dirty="0">
                <a:ea typeface="ＭＳ Ｐゴシック" pitchFamily="34" charset="-128"/>
              </a:rPr>
              <a:t>Apply climb or level flight power</a:t>
            </a:r>
          </a:p>
          <a:p>
            <a:pPr lvl="2">
              <a:defRPr/>
            </a:pPr>
            <a:r>
              <a:rPr lang="en-US" dirty="0">
                <a:ea typeface="ＭＳ Ｐゴシック" pitchFamily="34" charset="-128"/>
              </a:rPr>
              <a:t>Configure for climb or level flight</a:t>
            </a:r>
          </a:p>
          <a:p>
            <a:endParaRPr lang="en-US" dirty="0"/>
          </a:p>
        </p:txBody>
      </p:sp>
      <p:pic>
        <p:nvPicPr>
          <p:cNvPr id="4"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3299" y="2743201"/>
            <a:ext cx="3760188" cy="28213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1348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a:xfrm>
            <a:off x="571500" y="1280909"/>
            <a:ext cx="8050213" cy="4391025"/>
          </a:xfrm>
        </p:spPr>
        <p:txBody>
          <a:bodyPr/>
          <a:lstStyle/>
          <a:p>
            <a:r>
              <a:rPr lang="en-US" sz="2400" dirty="0">
                <a:ea typeface="ＭＳ Ｐゴシック" pitchFamily="34" charset="-128"/>
              </a:rPr>
              <a:t>Exits</a:t>
            </a:r>
          </a:p>
          <a:p>
            <a:r>
              <a:rPr lang="en-US" sz="2400" dirty="0">
                <a:ea typeface="ＭＳ Ｐゴシック" pitchFamily="34" charset="-128"/>
              </a:rPr>
              <a:t>Restrooms</a:t>
            </a:r>
          </a:p>
          <a:p>
            <a:r>
              <a:rPr lang="en-US" sz="2400" dirty="0">
                <a:ea typeface="ＭＳ Ｐゴシック" pitchFamily="34" charset="-128"/>
              </a:rPr>
              <a:t>Emergency Evacuation</a:t>
            </a:r>
          </a:p>
          <a:p>
            <a:r>
              <a:rPr lang="en-US" sz="2400" dirty="0">
                <a:ea typeface="ＭＳ Ｐゴシック" pitchFamily="34" charset="-128"/>
              </a:rPr>
              <a:t>Breaks</a:t>
            </a:r>
          </a:p>
          <a:p>
            <a:r>
              <a:rPr lang="en-US" sz="2400" dirty="0">
                <a:ea typeface="ＭＳ Ｐゴシック" pitchFamily="34" charset="-128"/>
              </a:rPr>
              <a:t>Set phones &amp; pagers to silent </a:t>
            </a:r>
            <a:br>
              <a:rPr lang="en-US" sz="2400" dirty="0">
                <a:ea typeface="ＭＳ Ｐゴシック" pitchFamily="34" charset="-128"/>
              </a:rPr>
            </a:br>
            <a:r>
              <a:rPr lang="en-US" sz="2400" dirty="0">
                <a:ea typeface="ＭＳ Ｐゴシック" pitchFamily="34" charset="-128"/>
              </a:rPr>
              <a:t>mode or off </a:t>
            </a:r>
          </a:p>
          <a:p>
            <a:r>
              <a:rPr lang="en-US" sz="2400" dirty="0">
                <a:ea typeface="ＭＳ Ｐゴシック" pitchFamily="34" charset="-128"/>
              </a:rPr>
              <a:t>Sponsor Acknowledgment</a:t>
            </a:r>
          </a:p>
          <a:p>
            <a:r>
              <a:rPr lang="en-US" sz="2400"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9" name="Group 8"/>
          <p:cNvGrpSpPr/>
          <p:nvPr/>
        </p:nvGrpSpPr>
        <p:grpSpPr>
          <a:xfrm>
            <a:off x="6826484" y="1924626"/>
            <a:ext cx="4765222" cy="3353235"/>
            <a:chOff x="6837353" y="2867715"/>
            <a:chExt cx="5177733" cy="3482474"/>
          </a:xfrm>
        </p:grpSpPr>
        <p:pic>
          <p:nvPicPr>
            <p:cNvPr id="10"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31063" r="2686"/>
            <a:stretch/>
          </p:blipFill>
          <p:spPr bwMode="auto">
            <a:xfrm>
              <a:off x="6837353" y="2867715"/>
              <a:ext cx="5177733" cy="3482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697502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1500" y="667218"/>
            <a:ext cx="11296651" cy="609600"/>
          </a:xfrm>
        </p:spPr>
        <p:txBody>
          <a:bodyPr/>
          <a:lstStyle/>
          <a:p>
            <a:r>
              <a:rPr lang="en-US" altLang="en-US" dirty="0">
                <a:ea typeface="ＭＳ Ｐゴシック" pitchFamily="34" charset="-128"/>
              </a:rPr>
              <a:t>Go-around &amp; Missed Approach</a:t>
            </a:r>
            <a:br>
              <a:rPr lang="en-US" altLang="en-US" dirty="0">
                <a:ea typeface="ＭＳ Ｐゴシック" pitchFamily="34" charset="-128"/>
              </a:rPr>
            </a:br>
            <a:r>
              <a:rPr lang="en-US" altLang="en-US" dirty="0">
                <a:ea typeface="ＭＳ Ｐゴシック" pitchFamily="34" charset="-128"/>
              </a:rPr>
              <a:t>Priorities</a:t>
            </a:r>
            <a:endParaRPr lang="en-US" dirty="0"/>
          </a:p>
        </p:txBody>
      </p:sp>
      <p:sp>
        <p:nvSpPr>
          <p:cNvPr id="5" name="Content Placeholder 2"/>
          <p:cNvSpPr>
            <a:spLocks noGrp="1"/>
          </p:cNvSpPr>
          <p:nvPr>
            <p:ph idx="1"/>
          </p:nvPr>
        </p:nvSpPr>
        <p:spPr>
          <a:xfrm>
            <a:off x="377825" y="1495425"/>
            <a:ext cx="8050213" cy="4586288"/>
          </a:xfrm>
        </p:spPr>
        <p:txBody>
          <a:bodyPr/>
          <a:lstStyle/>
          <a:p>
            <a:r>
              <a:rPr lang="en-US" altLang="en-US" dirty="0">
                <a:ea typeface="ＭＳ Ｐゴシック" pitchFamily="34" charset="-128"/>
              </a:rPr>
              <a:t>Navigate</a:t>
            </a:r>
          </a:p>
          <a:p>
            <a:pPr lvl="1"/>
            <a:r>
              <a:rPr lang="en-US" altLang="en-US" dirty="0">
                <a:ea typeface="ＭＳ Ｐゴシック" pitchFamily="34" charset="-128"/>
              </a:rPr>
              <a:t>IFR Continue to missed approach point then</a:t>
            </a:r>
          </a:p>
          <a:p>
            <a:pPr lvl="2"/>
            <a:r>
              <a:rPr lang="en-US" altLang="en-US" dirty="0">
                <a:ea typeface="ＭＳ Ｐゴシック" pitchFamily="34" charset="-128"/>
              </a:rPr>
              <a:t>Fly the missed approach procedure or</a:t>
            </a:r>
          </a:p>
          <a:p>
            <a:pPr lvl="2"/>
            <a:r>
              <a:rPr lang="en-US" altLang="en-US" dirty="0">
                <a:ea typeface="ＭＳ Ｐゴシック" pitchFamily="34" charset="-128"/>
              </a:rPr>
              <a:t>Follow ATC instructions</a:t>
            </a:r>
          </a:p>
          <a:p>
            <a:pPr lvl="1"/>
            <a:r>
              <a:rPr lang="en-US" altLang="en-US" dirty="0">
                <a:ea typeface="ＭＳ Ｐゴシック" pitchFamily="34" charset="-128"/>
              </a:rPr>
              <a:t>VFR Continue to runway threshold &amp; climb to pattern altitude then</a:t>
            </a:r>
          </a:p>
          <a:p>
            <a:pPr lvl="2"/>
            <a:r>
              <a:rPr lang="en-US" altLang="en-US" dirty="0">
                <a:ea typeface="ＭＳ Ｐゴシック" pitchFamily="34" charset="-128"/>
              </a:rPr>
              <a:t>Maneuver to remain in or reenter pattern or</a:t>
            </a:r>
          </a:p>
          <a:p>
            <a:pPr lvl="2"/>
            <a:r>
              <a:rPr lang="en-US" altLang="en-US" dirty="0">
                <a:ea typeface="ＭＳ Ｐゴシック" pitchFamily="34" charset="-128"/>
              </a:rPr>
              <a:t>Follow ATC instructions</a:t>
            </a:r>
          </a:p>
        </p:txBody>
      </p:sp>
      <p:pic>
        <p:nvPicPr>
          <p:cNvPr id="6" name="Picture 2"/>
          <p:cNvPicPr>
            <a:picLocks noChangeAspect="1"/>
          </p:cNvPicPr>
          <p:nvPr/>
        </p:nvPicPr>
        <p:blipFill>
          <a:blip r:embed="rId4">
            <a:extLst>
              <a:ext uri="{28A0092B-C50C-407E-A947-70E740481C1C}">
                <a14:useLocalDpi xmlns:a14="http://schemas.microsoft.com/office/drawing/2010/main" val="0"/>
              </a:ext>
            </a:extLst>
          </a:blip>
          <a:srcRect b="9486"/>
          <a:stretch>
            <a:fillRect/>
          </a:stretch>
        </p:blipFill>
        <p:spPr bwMode="auto">
          <a:xfrm>
            <a:off x="9072168" y="3788569"/>
            <a:ext cx="2374921" cy="1728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0420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71500" y="667218"/>
            <a:ext cx="11296651" cy="609600"/>
          </a:xfrm>
        </p:spPr>
        <p:txBody>
          <a:bodyPr/>
          <a:lstStyle/>
          <a:p>
            <a:r>
              <a:rPr lang="en-US" altLang="en-US" dirty="0">
                <a:ea typeface="ＭＳ Ｐゴシック" pitchFamily="34" charset="-128"/>
              </a:rPr>
              <a:t>Go-around &amp; Missed Approach</a:t>
            </a:r>
            <a:br>
              <a:rPr lang="en-US" altLang="en-US" dirty="0">
                <a:ea typeface="ＭＳ Ｐゴシック" pitchFamily="34" charset="-128"/>
              </a:rPr>
            </a:br>
            <a:r>
              <a:rPr lang="en-US" altLang="en-US" dirty="0">
                <a:ea typeface="ＭＳ Ｐゴシック" pitchFamily="34" charset="-128"/>
              </a:rPr>
              <a:t>Priorities</a:t>
            </a:r>
            <a:endParaRPr lang="en-US" dirty="0"/>
          </a:p>
        </p:txBody>
      </p:sp>
      <p:sp>
        <p:nvSpPr>
          <p:cNvPr id="5" name="Content Placeholder 2"/>
          <p:cNvSpPr>
            <a:spLocks noGrp="1"/>
          </p:cNvSpPr>
          <p:nvPr>
            <p:ph idx="1"/>
          </p:nvPr>
        </p:nvSpPr>
        <p:spPr>
          <a:xfrm>
            <a:off x="571500" y="1764367"/>
            <a:ext cx="8050213" cy="4586288"/>
          </a:xfrm>
        </p:spPr>
        <p:txBody>
          <a:bodyPr/>
          <a:lstStyle/>
          <a:p>
            <a:r>
              <a:rPr lang="en-US" altLang="en-US" dirty="0">
                <a:ea typeface="ＭＳ Ｐゴシック" pitchFamily="34" charset="-128"/>
              </a:rPr>
              <a:t>Communicate</a:t>
            </a:r>
          </a:p>
          <a:p>
            <a:pPr lvl="1"/>
            <a:r>
              <a:rPr lang="en-US" altLang="en-US" dirty="0">
                <a:ea typeface="ＭＳ Ｐゴシック" pitchFamily="34" charset="-128"/>
              </a:rPr>
              <a:t>IFR</a:t>
            </a:r>
          </a:p>
          <a:p>
            <a:pPr lvl="2"/>
            <a:r>
              <a:rPr lang="en-US" altLang="en-US" dirty="0">
                <a:ea typeface="ＭＳ Ｐゴシック" pitchFamily="34" charset="-128"/>
              </a:rPr>
              <a:t>Tower or local traffic advisory frequency</a:t>
            </a:r>
          </a:p>
          <a:p>
            <a:pPr lvl="2"/>
            <a:r>
              <a:rPr lang="en-US" altLang="en-US" dirty="0">
                <a:ea typeface="ＭＳ Ｐゴシック" pitchFamily="34" charset="-128"/>
              </a:rPr>
              <a:t>ATC – state intentions</a:t>
            </a:r>
          </a:p>
          <a:p>
            <a:pPr lvl="1"/>
            <a:r>
              <a:rPr lang="en-US" altLang="en-US" dirty="0">
                <a:ea typeface="ＭＳ Ｐゴシック" pitchFamily="34" charset="-128"/>
              </a:rPr>
              <a:t>VFR</a:t>
            </a:r>
          </a:p>
          <a:p>
            <a:pPr lvl="2"/>
            <a:r>
              <a:rPr lang="en-US" altLang="en-US" dirty="0">
                <a:ea typeface="ＭＳ Ｐゴシック" pitchFamily="34" charset="-128"/>
              </a:rPr>
              <a:t>Tower or local traffic advisory frequency</a:t>
            </a:r>
          </a:p>
        </p:txBody>
      </p:sp>
      <p:pic>
        <p:nvPicPr>
          <p:cNvPr id="6" name="Picture 9" descr="http://www.eee.hku.hk/newspool/AirTrafficControl06/img/aviation2006/Air%20Traffic%20Control_2006_004.JPG"/>
          <p:cNvPicPr>
            <a:picLocks noChangeAspect="1" noChangeArrowheads="1"/>
          </p:cNvPicPr>
          <p:nvPr/>
        </p:nvPicPr>
        <p:blipFill>
          <a:blip r:embed="rId4" cstate="print">
            <a:extLst>
              <a:ext uri="{28A0092B-C50C-407E-A947-70E740481C1C}">
                <a14:useLocalDpi xmlns:a14="http://schemas.microsoft.com/office/drawing/2010/main" val="0"/>
              </a:ext>
            </a:extLst>
          </a:blip>
          <a:srcRect t="15265"/>
          <a:stretch>
            <a:fillRect/>
          </a:stretch>
        </p:blipFill>
        <p:spPr bwMode="auto">
          <a:xfrm>
            <a:off x="8134698" y="3281084"/>
            <a:ext cx="3596039"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5113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ea typeface="ＭＳ Ｐゴシック" pitchFamily="34" charset="-128"/>
              </a:rPr>
              <a:t>A matter of priority	</a:t>
            </a:r>
          </a:p>
        </p:txBody>
      </p:sp>
      <p:sp>
        <p:nvSpPr>
          <p:cNvPr id="2" name="Content Placeholder 1"/>
          <p:cNvSpPr>
            <a:spLocks noGrp="1"/>
          </p:cNvSpPr>
          <p:nvPr>
            <p:ph idx="1"/>
          </p:nvPr>
        </p:nvSpPr>
        <p:spPr/>
        <p:txBody>
          <a:bodyPr/>
          <a:lstStyle/>
          <a:p>
            <a:r>
              <a:rPr lang="en-US">
                <a:ea typeface="ＭＳ Ｐゴシック" pitchFamily="34" charset="-128"/>
              </a:rPr>
              <a:t>Fly the Aircraft First!</a:t>
            </a:r>
          </a:p>
        </p:txBody>
      </p:sp>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624" y="2225388"/>
            <a:ext cx="4441371" cy="3334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128391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ea typeface="ＭＳ Ｐゴシック" pitchFamily="34" charset="-128"/>
              </a:rPr>
              <a:t>Fly the Aircraft First!</a:t>
            </a:r>
          </a:p>
        </p:txBody>
      </p:sp>
      <p:sp>
        <p:nvSpPr>
          <p:cNvPr id="11267" name="Content Placeholder 2"/>
          <p:cNvSpPr>
            <a:spLocks noGrp="1"/>
          </p:cNvSpPr>
          <p:nvPr>
            <p:ph idx="1"/>
          </p:nvPr>
        </p:nvSpPr>
        <p:spPr>
          <a:xfrm>
            <a:off x="571500" y="1092672"/>
            <a:ext cx="8050213" cy="4391025"/>
          </a:xfrm>
        </p:spPr>
        <p:txBody>
          <a:bodyPr/>
          <a:lstStyle/>
          <a:p>
            <a:r>
              <a:rPr lang="en-US" dirty="0">
                <a:ea typeface="ＭＳ Ｐゴシック" pitchFamily="34" charset="-128"/>
              </a:rPr>
              <a:t>High stress</a:t>
            </a:r>
          </a:p>
          <a:p>
            <a:r>
              <a:rPr lang="en-US" dirty="0">
                <a:ea typeface="ＭＳ Ｐゴシック" pitchFamily="34" charset="-128"/>
              </a:rPr>
              <a:t>Short time frame</a:t>
            </a:r>
          </a:p>
          <a:p>
            <a:r>
              <a:rPr lang="en-US" dirty="0">
                <a:ea typeface="ＭＳ Ｐゴシック" pitchFamily="34" charset="-128"/>
              </a:rPr>
              <a:t>Limited options</a:t>
            </a:r>
          </a:p>
          <a:p>
            <a:r>
              <a:rPr lang="en-US" dirty="0">
                <a:ea typeface="ＭＳ Ｐゴシック" pitchFamily="34" charset="-128"/>
              </a:rPr>
              <a:t>Off airport landing?</a:t>
            </a:r>
          </a:p>
        </p:txBody>
      </p:sp>
      <p:pic>
        <p:nvPicPr>
          <p:cNvPr id="6" name="Picture 2" descr="C:\Users\awp204js\Downloads\1iU5xS.AuSt.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886" y="2244082"/>
            <a:ext cx="4504265" cy="3378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8405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do we prepare for problems?</a:t>
            </a:r>
          </a:p>
        </p:txBody>
      </p:sp>
      <p:sp>
        <p:nvSpPr>
          <p:cNvPr id="3" name="Content Placeholder 2"/>
          <p:cNvSpPr>
            <a:spLocks noGrp="1"/>
          </p:cNvSpPr>
          <p:nvPr>
            <p:ph idx="1"/>
          </p:nvPr>
        </p:nvSpPr>
        <p:spPr>
          <a:xfrm>
            <a:off x="571500" y="1145056"/>
            <a:ext cx="10737476" cy="643404"/>
          </a:xfrm>
        </p:spPr>
        <p:txBody>
          <a:bodyPr/>
          <a:lstStyle/>
          <a:p>
            <a:r>
              <a:rPr lang="en-US" dirty="0"/>
              <a:t>Consider the hazards associated with each phase of flight</a:t>
            </a:r>
          </a:p>
          <a:p>
            <a:pPr lvl="1"/>
            <a:r>
              <a:rPr lang="en-US" dirty="0"/>
              <a:t>Think about what could go wrong</a:t>
            </a:r>
          </a:p>
          <a:p>
            <a:r>
              <a:rPr lang="en-US" dirty="0"/>
              <a:t>Plan for how you would deal with the problem</a:t>
            </a:r>
          </a:p>
          <a:p>
            <a:pPr lvl="1"/>
            <a:r>
              <a:rPr lang="en-US" dirty="0"/>
              <a:t>What would I do if?</a:t>
            </a:r>
          </a:p>
          <a:p>
            <a:pPr lvl="1"/>
            <a:r>
              <a:rPr lang="en-US" dirty="0"/>
              <a:t>What could I have done better </a:t>
            </a:r>
          </a:p>
          <a:p>
            <a:r>
              <a:rPr lang="en-US" dirty="0"/>
              <a:t>Train to plan proficiency</a:t>
            </a:r>
          </a:p>
          <a:p>
            <a:pPr lvl="1"/>
            <a:r>
              <a:rPr lang="en-US" dirty="0"/>
              <a:t>Practice – preferably with a CFI</a:t>
            </a:r>
          </a:p>
          <a:p>
            <a:pPr marL="0" indent="0">
              <a:buNone/>
            </a:pPr>
            <a:endParaRPr lang="en-US" dirty="0"/>
          </a:p>
        </p:txBody>
      </p:sp>
      <p:pic>
        <p:nvPicPr>
          <p:cNvPr id="4" name="Picture 3"/>
          <p:cNvPicPr>
            <a:picLocks noChangeAspect="1"/>
          </p:cNvPicPr>
          <p:nvPr/>
        </p:nvPicPr>
        <p:blipFill>
          <a:blip r:embed="rId4"/>
          <a:stretch>
            <a:fillRect/>
          </a:stretch>
        </p:blipFill>
        <p:spPr>
          <a:xfrm>
            <a:off x="8330215" y="2906060"/>
            <a:ext cx="2978761" cy="25643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4757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ea typeface="ＭＳ Ｐゴシック" pitchFamily="34" charset="-128"/>
              </a:rPr>
              <a:t>Preparing for Problems</a:t>
            </a:r>
          </a:p>
        </p:txBody>
      </p:sp>
      <p:sp>
        <p:nvSpPr>
          <p:cNvPr id="11267" name="Content Placeholder 2"/>
          <p:cNvSpPr>
            <a:spLocks noGrp="1"/>
          </p:cNvSpPr>
          <p:nvPr>
            <p:ph idx="1"/>
          </p:nvPr>
        </p:nvSpPr>
        <p:spPr>
          <a:xfrm>
            <a:off x="571500" y="1122364"/>
            <a:ext cx="8050213" cy="4391025"/>
          </a:xfrm>
        </p:spPr>
        <p:txBody>
          <a:bodyPr/>
          <a:lstStyle/>
          <a:p>
            <a:r>
              <a:rPr lang="en-US" dirty="0">
                <a:ea typeface="ＭＳ Ｐゴシック" pitchFamily="34" charset="-128"/>
              </a:rPr>
              <a:t>Prepare</a:t>
            </a:r>
          </a:p>
          <a:p>
            <a:pPr lvl="1"/>
            <a:r>
              <a:rPr lang="en-US" dirty="0">
                <a:ea typeface="ＭＳ Ｐゴシック" pitchFamily="34" charset="-128"/>
              </a:rPr>
              <a:t>Performance numbers, weather, survival gear</a:t>
            </a:r>
          </a:p>
          <a:p>
            <a:r>
              <a:rPr lang="en-US" dirty="0">
                <a:ea typeface="ＭＳ Ｐゴシック" pitchFamily="34" charset="-128"/>
              </a:rPr>
              <a:t>Plan</a:t>
            </a:r>
          </a:p>
          <a:p>
            <a:pPr lvl="1"/>
            <a:r>
              <a:rPr lang="en-US" dirty="0">
                <a:ea typeface="ＭＳ Ｐゴシック" pitchFamily="34" charset="-128"/>
              </a:rPr>
              <a:t>Route, flight plan, runway data, climb &amp; descent profiles, escape routes, go no-go points &amp; alternates</a:t>
            </a:r>
          </a:p>
          <a:p>
            <a:r>
              <a:rPr lang="en-US" dirty="0">
                <a:ea typeface="ＭＳ Ｐゴシック" pitchFamily="34" charset="-128"/>
              </a:rPr>
              <a:t>Practice – at mission weight</a:t>
            </a:r>
          </a:p>
          <a:p>
            <a:pPr lvl="1"/>
            <a:r>
              <a:rPr lang="en-US" dirty="0">
                <a:ea typeface="ＭＳ Ｐゴシック" pitchFamily="34" charset="-128"/>
              </a:rPr>
              <a:t>Short &amp; soft field T.O. s &amp; </a:t>
            </a:r>
            <a:r>
              <a:rPr lang="en-US" dirty="0" err="1">
                <a:ea typeface="ＭＳ Ｐゴシック" pitchFamily="34" charset="-128"/>
              </a:rPr>
              <a:t>Ldgs</a:t>
            </a:r>
            <a:r>
              <a:rPr lang="en-US" dirty="0">
                <a:ea typeface="ＭＳ Ｐゴシック" pitchFamily="34" charset="-128"/>
              </a:rPr>
              <a:t>.</a:t>
            </a:r>
          </a:p>
          <a:p>
            <a:pPr lvl="1"/>
            <a:r>
              <a:rPr lang="en-US" dirty="0">
                <a:ea typeface="ＭＳ Ｐゴシック" pitchFamily="34" charset="-128"/>
              </a:rPr>
              <a:t>Power off </a:t>
            </a:r>
            <a:r>
              <a:rPr lang="en-US" dirty="0" err="1">
                <a:ea typeface="ＭＳ Ｐゴシック" pitchFamily="34" charset="-128"/>
              </a:rPr>
              <a:t>Appchs</a:t>
            </a:r>
            <a:r>
              <a:rPr lang="en-US" dirty="0">
                <a:ea typeface="ＭＳ Ｐゴシック" pitchFamily="34" charset="-128"/>
              </a:rPr>
              <a:t>. &amp; </a:t>
            </a:r>
            <a:r>
              <a:rPr lang="en-US" dirty="0" err="1">
                <a:ea typeface="ＭＳ Ｐゴシック" pitchFamily="34" charset="-128"/>
              </a:rPr>
              <a:t>Ldgs</a:t>
            </a:r>
            <a:r>
              <a:rPr lang="en-US" dirty="0">
                <a:ea typeface="ＭＳ Ｐゴシック" pitchFamily="34" charset="-128"/>
              </a:rPr>
              <a:t>.</a:t>
            </a:r>
          </a:p>
          <a:p>
            <a:pPr lvl="1"/>
            <a:endParaRPr lang="en-US" dirty="0">
              <a:ea typeface="ＭＳ Ｐゴシック" pitchFamily="34" charset="-128"/>
            </a:endParaRPr>
          </a:p>
        </p:txBody>
      </p:sp>
      <p:pic>
        <p:nvPicPr>
          <p:cNvPr id="10245" name="Picture 1"/>
          <p:cNvPicPr>
            <a:picLocks noChangeAspect="1"/>
          </p:cNvPicPr>
          <p:nvPr/>
        </p:nvPicPr>
        <p:blipFill rotWithShape="1">
          <a:blip r:embed="rId4">
            <a:extLst>
              <a:ext uri="{28A0092B-C50C-407E-A947-70E740481C1C}">
                <a14:useLocalDpi xmlns:a14="http://schemas.microsoft.com/office/drawing/2010/main" val="0"/>
              </a:ext>
            </a:extLst>
          </a:blip>
          <a:srcRect b="12024"/>
          <a:stretch/>
        </p:blipFill>
        <p:spPr bwMode="auto">
          <a:xfrm>
            <a:off x="8883682" y="3422210"/>
            <a:ext cx="2920905" cy="20911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898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Loss</a:t>
            </a:r>
          </a:p>
        </p:txBody>
      </p:sp>
      <p:sp>
        <p:nvSpPr>
          <p:cNvPr id="3" name="Content Placeholder 2"/>
          <p:cNvSpPr>
            <a:spLocks noGrp="1"/>
          </p:cNvSpPr>
          <p:nvPr>
            <p:ph idx="1"/>
          </p:nvPr>
        </p:nvSpPr>
        <p:spPr>
          <a:xfrm>
            <a:off x="571500" y="1071671"/>
            <a:ext cx="10733617" cy="4391025"/>
          </a:xfrm>
        </p:spPr>
        <p:txBody>
          <a:bodyPr/>
          <a:lstStyle/>
          <a:p>
            <a:pPr>
              <a:buFont typeface="Wingdings" panose="05000000000000000000" pitchFamily="2" charset="2"/>
              <a:buChar char="q"/>
            </a:pPr>
            <a:r>
              <a:rPr lang="en-US" dirty="0"/>
              <a:t>Fly the airplane</a:t>
            </a:r>
          </a:p>
          <a:p>
            <a:pPr lvl="1">
              <a:buFont typeface="Wingdings" panose="05000000000000000000" pitchFamily="2" charset="2"/>
              <a:buChar char="q"/>
            </a:pPr>
            <a:r>
              <a:rPr lang="en-US" dirty="0"/>
              <a:t>Establish, configure for, &amp; maintain best glide speed</a:t>
            </a:r>
          </a:p>
          <a:p>
            <a:pPr>
              <a:buFont typeface="Wingdings" panose="05000000000000000000" pitchFamily="2" charset="2"/>
              <a:buChar char="q"/>
            </a:pPr>
            <a:r>
              <a:rPr lang="en-US" dirty="0"/>
              <a:t>Identify landing site</a:t>
            </a:r>
          </a:p>
          <a:p>
            <a:pPr lvl="1">
              <a:buFont typeface="Wingdings" panose="05000000000000000000" pitchFamily="2" charset="2"/>
              <a:buChar char="q"/>
            </a:pPr>
            <a:r>
              <a:rPr lang="en-US" dirty="0"/>
              <a:t>Maneuver toward landing site</a:t>
            </a:r>
          </a:p>
          <a:p>
            <a:pPr>
              <a:buFont typeface="Wingdings" panose="05000000000000000000" pitchFamily="2" charset="2"/>
              <a:buChar char="q"/>
            </a:pPr>
            <a:r>
              <a:rPr lang="en-US" dirty="0"/>
              <a:t>Diagnose the problem</a:t>
            </a:r>
          </a:p>
          <a:p>
            <a:pPr lvl="1">
              <a:buFont typeface="Wingdings" panose="05000000000000000000" pitchFamily="2" charset="2"/>
              <a:buChar char="q"/>
            </a:pPr>
            <a:r>
              <a:rPr lang="en-US" dirty="0"/>
              <a:t>Loss of power checklist (s)</a:t>
            </a:r>
          </a:p>
          <a:p>
            <a:pPr lvl="1">
              <a:buFont typeface="Wingdings" panose="05000000000000000000" pitchFamily="2" charset="2"/>
              <a:buChar char="q"/>
            </a:pPr>
            <a:r>
              <a:rPr lang="en-US" dirty="0"/>
              <a:t>Restore power and continue or….</a:t>
            </a:r>
          </a:p>
          <a:p>
            <a:pPr>
              <a:buFont typeface="Wingdings" panose="05000000000000000000" pitchFamily="2" charset="2"/>
              <a:buChar char="q"/>
            </a:pPr>
            <a:r>
              <a:rPr lang="en-US" dirty="0"/>
              <a:t>Land</a:t>
            </a:r>
          </a:p>
          <a:p>
            <a:pPr lvl="1">
              <a:buFont typeface="Wingdings" panose="05000000000000000000" pitchFamily="2" charset="2"/>
              <a:buChar char="q"/>
            </a:pPr>
            <a:r>
              <a:rPr lang="en-US" dirty="0"/>
              <a:t>If possible, activate ELT &amp; cell phone (s)</a:t>
            </a:r>
            <a:br>
              <a:rPr lang="en-US" dirty="0"/>
            </a:br>
            <a:r>
              <a:rPr lang="en-US" dirty="0"/>
              <a:t>before landing</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226" y="2479730"/>
            <a:ext cx="4648925" cy="2982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1015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ea typeface="ＭＳ Ｐゴシック" pitchFamily="34" charset="-128"/>
              </a:rPr>
              <a:t>Tips &amp; Tricks</a:t>
            </a:r>
          </a:p>
        </p:txBody>
      </p:sp>
      <p:sp>
        <p:nvSpPr>
          <p:cNvPr id="12291" name="Content Placeholder 2"/>
          <p:cNvSpPr>
            <a:spLocks noGrp="1"/>
          </p:cNvSpPr>
          <p:nvPr>
            <p:ph idx="1"/>
          </p:nvPr>
        </p:nvSpPr>
        <p:spPr>
          <a:xfrm>
            <a:off x="571500" y="1082098"/>
            <a:ext cx="8050213" cy="4391025"/>
          </a:xfrm>
        </p:spPr>
        <p:txBody>
          <a:bodyPr/>
          <a:lstStyle/>
          <a:p>
            <a:r>
              <a:rPr lang="en-US" dirty="0">
                <a:ea typeface="ＭＳ Ｐゴシック" pitchFamily="34" charset="-128"/>
              </a:rPr>
              <a:t>Fatal Distractions</a:t>
            </a:r>
          </a:p>
          <a:p>
            <a:pPr lvl="1"/>
            <a:r>
              <a:rPr lang="en-US" dirty="0">
                <a:ea typeface="ＭＳ Ｐゴシック" pitchFamily="34" charset="-128"/>
              </a:rPr>
              <a:t>Set passenger expectations</a:t>
            </a:r>
          </a:p>
          <a:p>
            <a:pPr lvl="1"/>
            <a:r>
              <a:rPr lang="en-US" dirty="0">
                <a:ea typeface="ＭＳ Ｐゴシック" pitchFamily="34" charset="-128"/>
              </a:rPr>
              <a:t>Sterile Cockpit</a:t>
            </a:r>
          </a:p>
          <a:p>
            <a:pPr lvl="1"/>
            <a:r>
              <a:rPr lang="en-US" dirty="0">
                <a:ea typeface="ＭＳ Ｐゴシック" pitchFamily="34" charset="-128"/>
              </a:rPr>
              <a:t>Give passengers a job</a:t>
            </a:r>
          </a:p>
          <a:p>
            <a:r>
              <a:rPr lang="en-US" dirty="0">
                <a:ea typeface="ＭＳ Ｐゴシック" pitchFamily="34" charset="-128"/>
              </a:rPr>
              <a:t>Practice Short Field Operations</a:t>
            </a:r>
          </a:p>
          <a:p>
            <a:pPr lvl="1"/>
            <a:r>
              <a:rPr lang="en-US" dirty="0">
                <a:ea typeface="ＭＳ Ｐゴシック" pitchFamily="34" charset="-128"/>
              </a:rPr>
              <a:t>Even at longer airports.  </a:t>
            </a:r>
          </a:p>
          <a:p>
            <a:r>
              <a:rPr lang="en-US" dirty="0">
                <a:ea typeface="ＭＳ Ｐゴシック" pitchFamily="34" charset="-128"/>
              </a:rPr>
              <a:t>Proficiency Training</a:t>
            </a:r>
          </a:p>
          <a:p>
            <a:pPr lvl="1"/>
            <a:r>
              <a:rPr lang="en-US" dirty="0">
                <a:ea typeface="ＭＳ Ｐゴシック" pitchFamily="34" charset="-128"/>
              </a:rPr>
              <a:t>Document in </a:t>
            </a:r>
            <a:r>
              <a:rPr lang="en-US" b="1" i="1" dirty="0">
                <a:ea typeface="ＭＳ Ｐゴシック" pitchFamily="34" charset="-128"/>
              </a:rPr>
              <a:t>WINGS</a:t>
            </a:r>
            <a:endParaRPr lang="en-US" dirty="0">
              <a:ea typeface="ＭＳ Ｐゴシック" pitchFamily="34" charset="-128"/>
            </a:endParaRPr>
          </a:p>
        </p:txBody>
      </p:sp>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7648" y="2815628"/>
            <a:ext cx="3984001" cy="2657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6788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Recommendations:</a:t>
            </a:r>
          </a:p>
        </p:txBody>
      </p:sp>
      <p:sp>
        <p:nvSpPr>
          <p:cNvPr id="5" name="Content Placeholder 2"/>
          <p:cNvSpPr>
            <a:spLocks noGrp="1"/>
          </p:cNvSpPr>
          <p:nvPr>
            <p:ph idx="1"/>
          </p:nvPr>
        </p:nvSpPr>
        <p:spPr>
          <a:xfrm>
            <a:off x="571500" y="1073559"/>
            <a:ext cx="10733617" cy="4391025"/>
          </a:xfrm>
        </p:spPr>
        <p:txBody>
          <a:bodyPr/>
          <a:lstStyle/>
          <a:p>
            <a:r>
              <a:rPr lang="en-US" dirty="0"/>
              <a:t>Brief each takeoff, approach, and landing</a:t>
            </a:r>
          </a:p>
          <a:p>
            <a:pPr lvl="1"/>
            <a:r>
              <a:rPr lang="en-US" dirty="0"/>
              <a:t>Runway and available distance for takeoff or landing</a:t>
            </a:r>
          </a:p>
          <a:p>
            <a:pPr lvl="1"/>
            <a:r>
              <a:rPr lang="en-US" dirty="0"/>
              <a:t>Aircraft configuration and target airspeeds</a:t>
            </a:r>
          </a:p>
          <a:p>
            <a:pPr lvl="1"/>
            <a:r>
              <a:rPr lang="en-US" dirty="0"/>
              <a:t>Rejected takeoff or landing decision point</a:t>
            </a:r>
          </a:p>
          <a:p>
            <a:pPr lvl="1"/>
            <a:r>
              <a:rPr lang="en-US" dirty="0"/>
              <a:t>Departure/approach path</a:t>
            </a:r>
          </a:p>
          <a:p>
            <a:pPr lvl="1"/>
            <a:r>
              <a:rPr lang="en-US" dirty="0"/>
              <a:t>Return to airport altitude</a:t>
            </a:r>
          </a:p>
          <a:p>
            <a:pPr lvl="1"/>
            <a:r>
              <a:rPr lang="en-US" dirty="0"/>
              <a:t>Forced landing opportunities</a:t>
            </a:r>
          </a:p>
        </p:txBody>
      </p:sp>
      <p:grpSp>
        <p:nvGrpSpPr>
          <p:cNvPr id="6" name="Group 5"/>
          <p:cNvGrpSpPr>
            <a:grpSpLocks/>
          </p:cNvGrpSpPr>
          <p:nvPr/>
        </p:nvGrpSpPr>
        <p:grpSpPr bwMode="auto">
          <a:xfrm>
            <a:off x="9502346" y="344488"/>
            <a:ext cx="1802771" cy="2627870"/>
            <a:chOff x="5953124" y="3590354"/>
            <a:chExt cx="2101850" cy="3152775"/>
          </a:xfrm>
        </p:grpSpPr>
        <p:pic>
          <p:nvPicPr>
            <p:cNvPr id="7" name="Picture 13" descr="C:\Users\awp204js\AppData\Local\Microsoft\Windows\Temporary Internet Files\Content.IE5\1WPW159W\MC90044204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24" y="3590354"/>
              <a:ext cx="21018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C:\Users\awp204js\Documents\FAASTeam\Projects\2013 Projects\National Projects\SSD\Research Material\284px-Gold_seal_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3871" y="4003394"/>
              <a:ext cx="1380358" cy="138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6481336" y="4263106"/>
              <a:ext cx="1045427" cy="91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None/>
              </a:pPr>
              <a:r>
                <a:rPr lang="en-US" b="1" dirty="0">
                  <a:solidFill>
                    <a:srgbClr val="0070C0"/>
                  </a:solidFill>
                  <a:cs typeface="Arial" charset="0"/>
                </a:rPr>
                <a:t>Gold Seal</a:t>
              </a:r>
            </a:p>
          </p:txBody>
        </p:sp>
      </p:gr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5324" y="3188831"/>
            <a:ext cx="3692873" cy="2431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6616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48" y="327408"/>
            <a:ext cx="11296651" cy="609600"/>
          </a:xfrm>
        </p:spPr>
        <p:txBody>
          <a:bodyPr/>
          <a:lstStyle/>
          <a:p>
            <a:r>
              <a:rPr lang="en-US" dirty="0"/>
              <a:t>Pattern Precision</a:t>
            </a:r>
          </a:p>
        </p:txBody>
      </p:sp>
      <p:sp>
        <p:nvSpPr>
          <p:cNvPr id="5" name="Content Placeholder 2"/>
          <p:cNvSpPr txBox="1">
            <a:spLocks/>
          </p:cNvSpPr>
          <p:nvPr/>
        </p:nvSpPr>
        <p:spPr bwMode="auto">
          <a:xfrm>
            <a:off x="407072" y="1079646"/>
            <a:ext cx="4170425" cy="430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t>Unusable portions of runway</a:t>
            </a:r>
          </a:p>
          <a:p>
            <a:r>
              <a:rPr lang="en-US" kern="0" dirty="0"/>
              <a:t>Forced landings</a:t>
            </a:r>
          </a:p>
          <a:p>
            <a:r>
              <a:rPr lang="en-US" kern="0" dirty="0"/>
              <a:t>Precise flying breeds confidence and it looks good!	</a:t>
            </a:r>
          </a:p>
          <a:p>
            <a:endParaRPr lang="en-US" kern="0" dirty="0"/>
          </a:p>
          <a:p>
            <a:endParaRPr lang="en-US" kern="0" dirty="0"/>
          </a:p>
          <a:p>
            <a:endParaRPr lang="en-US" kern="0" dirty="0"/>
          </a:p>
          <a:p>
            <a:pPr marL="0" indent="0">
              <a:buFontTx/>
              <a:buNone/>
            </a:pPr>
            <a:r>
              <a:rPr lang="en-US" kern="0" dirty="0"/>
              <a:t>                              </a:t>
            </a:r>
            <a:endParaRPr lang="en-US" sz="1800" kern="0" dirty="0"/>
          </a:p>
        </p:txBody>
      </p:sp>
      <p:pic>
        <p:nvPicPr>
          <p:cNvPr id="6" name="Content Placeholder 8"/>
          <p:cNvPicPr>
            <a:picLocks noGrp="1" noChangeAspect="1"/>
          </p:cNvPicPr>
          <p:nvPr>
            <p:ph idx="1"/>
          </p:nvPr>
        </p:nvPicPr>
        <p:blipFill>
          <a:blip r:embed="rId4"/>
          <a:stretch>
            <a:fillRect/>
          </a:stretch>
        </p:blipFill>
        <p:spPr>
          <a:xfrm>
            <a:off x="4870764" y="1004743"/>
            <a:ext cx="6997387" cy="4662010"/>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5773881" y="1525067"/>
            <a:ext cx="4900161" cy="3494385"/>
            <a:chOff x="3521743" y="1528037"/>
            <a:chExt cx="4900161" cy="3494385"/>
          </a:xfrm>
        </p:grpSpPr>
        <p:cxnSp>
          <p:nvCxnSpPr>
            <p:cNvPr id="8" name="Straight Connector 7"/>
            <p:cNvCxnSpPr/>
            <p:nvPr/>
          </p:nvCxnSpPr>
          <p:spPr bwMode="auto">
            <a:xfrm>
              <a:off x="3597215" y="1708030"/>
              <a:ext cx="4496637" cy="3314392"/>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a:off x="3521743" y="3313825"/>
              <a:ext cx="2126039" cy="102801"/>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7093578" y="3768594"/>
              <a:ext cx="1328326" cy="932814"/>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flipV="1">
              <a:off x="8093852" y="4701408"/>
              <a:ext cx="325777" cy="321014"/>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3950898" y="1605062"/>
              <a:ext cx="1267730" cy="956525"/>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3598371" y="1528037"/>
              <a:ext cx="291931" cy="154050"/>
            </a:xfrm>
            <a:prstGeom prst="line">
              <a:avLst/>
            </a:prstGeom>
            <a:noFill/>
            <a:ln w="38100" cap="flat" cmpd="sng" algn="ctr">
              <a:solidFill>
                <a:srgbClr val="FFFF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4" name="Picture 13" descr="C:\Users\awp204js\AppData\Local\Microsoft\Windows\Temporary Internet Files\Content.IE5\1WPW159W\MC900442048[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157" y="3956821"/>
            <a:ext cx="1802771" cy="262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awp204js\Documents\FAASTeam\Projects\2013 Projects\National Projects\SSD\Research Material\284px-Gold_seal_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2571" y="4232031"/>
            <a:ext cx="1183942" cy="115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0"/>
          <p:cNvSpPr txBox="1">
            <a:spLocks noChangeArrowheads="1"/>
          </p:cNvSpPr>
          <p:nvPr/>
        </p:nvSpPr>
        <p:spPr bwMode="auto">
          <a:xfrm>
            <a:off x="1595614" y="4423915"/>
            <a:ext cx="896670" cy="76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buNone/>
            </a:pPr>
            <a:r>
              <a:rPr lang="en-US" b="1" dirty="0">
                <a:solidFill>
                  <a:srgbClr val="0070C0"/>
                </a:solidFill>
                <a:cs typeface="Arial" charset="0"/>
              </a:rPr>
              <a:t>Gold Seal</a:t>
            </a:r>
          </a:p>
        </p:txBody>
      </p:sp>
    </p:spTree>
    <p:custDataLst>
      <p:tags r:id="rId1"/>
    </p:custDataLst>
    <p:extLst>
      <p:ext uri="{BB962C8B-B14F-4D97-AF65-F5344CB8AC3E}">
        <p14:creationId xmlns:p14="http://schemas.microsoft.com/office/powerpoint/2010/main" val="141241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4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90746" y="343297"/>
            <a:ext cx="11296651" cy="609600"/>
          </a:xfrm>
        </p:spPr>
        <p:txBody>
          <a:bodyPr/>
          <a:lstStyle/>
          <a:p>
            <a:r>
              <a:rPr lang="en-US" dirty="0">
                <a:ea typeface="ＭＳ Ｐゴシック" pitchFamily="34" charset="-128"/>
              </a:rPr>
              <a:t>Overview	</a:t>
            </a:r>
          </a:p>
        </p:txBody>
      </p:sp>
      <p:sp>
        <p:nvSpPr>
          <p:cNvPr id="6147" name="Content Placeholder 2"/>
          <p:cNvSpPr>
            <a:spLocks noGrp="1"/>
          </p:cNvSpPr>
          <p:nvPr>
            <p:ph idx="1"/>
          </p:nvPr>
        </p:nvSpPr>
        <p:spPr>
          <a:xfrm>
            <a:off x="390746" y="1405136"/>
            <a:ext cx="8737600" cy="4391025"/>
          </a:xfrm>
        </p:spPr>
        <p:txBody>
          <a:bodyPr/>
          <a:lstStyle/>
          <a:p>
            <a:r>
              <a:rPr lang="en-US" dirty="0">
                <a:ea typeface="ＭＳ Ｐゴシック" pitchFamily="34" charset="-128"/>
              </a:rPr>
              <a:t>Short Field Operations</a:t>
            </a:r>
          </a:p>
          <a:p>
            <a:r>
              <a:rPr lang="en-US" dirty="0">
                <a:ea typeface="ＭＳ Ｐゴシック" pitchFamily="34" charset="-128"/>
              </a:rPr>
              <a:t>Planning</a:t>
            </a:r>
          </a:p>
          <a:p>
            <a:r>
              <a:rPr lang="en-US" dirty="0">
                <a:ea typeface="ＭＳ Ｐゴシック" pitchFamily="34" charset="-128"/>
              </a:rPr>
              <a:t>Execution</a:t>
            </a:r>
          </a:p>
          <a:p>
            <a:r>
              <a:rPr lang="en-US" dirty="0">
                <a:ea typeface="ＭＳ Ｐゴシック" pitchFamily="34" charset="-128"/>
              </a:rPr>
              <a:t>Tips &amp; Tricks</a:t>
            </a:r>
          </a:p>
          <a:p>
            <a:endParaRPr lang="en-US" dirty="0">
              <a:ea typeface="ＭＳ Ｐゴシック" pitchFamily="34" charset="-128"/>
            </a:endParaRPr>
          </a:p>
          <a:p>
            <a:endParaRPr lang="en-US" dirty="0">
              <a:ea typeface="ＭＳ Ｐゴシック" pitchFamily="34" charset="-128"/>
            </a:endParaRPr>
          </a:p>
        </p:txBody>
      </p:sp>
      <p:sp>
        <p:nvSpPr>
          <p:cNvPr id="10" name="TextBox 9"/>
          <p:cNvSpPr txBox="1"/>
          <p:nvPr/>
        </p:nvSpPr>
        <p:spPr bwMode="auto">
          <a:xfrm>
            <a:off x="6360336" y="5265128"/>
            <a:ext cx="3630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002060"/>
                </a:solidFill>
              </a:rPr>
              <a:t>* General Aviation Joint Safety Committee</a:t>
            </a:r>
          </a:p>
        </p:txBody>
      </p:sp>
      <p:grpSp>
        <p:nvGrpSpPr>
          <p:cNvPr id="7" name="Group 6"/>
          <p:cNvGrpSpPr/>
          <p:nvPr/>
        </p:nvGrpSpPr>
        <p:grpSpPr>
          <a:xfrm>
            <a:off x="7823870" y="831540"/>
            <a:ext cx="3126786" cy="4156699"/>
            <a:chOff x="7823870" y="831540"/>
            <a:chExt cx="3126786" cy="4156699"/>
          </a:xfrm>
        </p:grpSpPr>
        <p:sp>
          <p:nvSpPr>
            <p:cNvPr id="2" name="Rectangle 1"/>
            <p:cNvSpPr/>
            <p:nvPr/>
          </p:nvSpPr>
          <p:spPr bwMode="auto">
            <a:xfrm rot="589267">
              <a:off x="7823870" y="831540"/>
              <a:ext cx="173463" cy="3894490"/>
            </a:xfrm>
            <a:prstGeom prst="rect">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4" name="Picture 3"/>
            <p:cNvPicPr>
              <a:picLocks noChangeAspect="1"/>
            </p:cNvPicPr>
            <p:nvPr/>
          </p:nvPicPr>
          <p:blipFill rotWithShape="1">
            <a:blip r:embed="rId4"/>
            <a:srcRect l="1425" r="2181" b="1760"/>
            <a:stretch/>
          </p:blipFill>
          <p:spPr>
            <a:xfrm rot="591006">
              <a:off x="7973031" y="1100012"/>
              <a:ext cx="2977625" cy="3888227"/>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177881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Want to learn more?</a:t>
            </a:r>
          </a:p>
        </p:txBody>
      </p:sp>
      <p:sp>
        <p:nvSpPr>
          <p:cNvPr id="3" name="Content Placeholder 2"/>
          <p:cNvSpPr>
            <a:spLocks noGrp="1"/>
          </p:cNvSpPr>
          <p:nvPr>
            <p:ph idx="1"/>
          </p:nvPr>
        </p:nvSpPr>
        <p:spPr>
          <a:xfrm>
            <a:off x="697277" y="1082457"/>
            <a:ext cx="8050213" cy="4391025"/>
          </a:xfrm>
        </p:spPr>
        <p:txBody>
          <a:bodyPr/>
          <a:lstStyle/>
          <a:p>
            <a:pPr marL="0" indent="0">
              <a:buNone/>
            </a:pPr>
            <a:r>
              <a:rPr lang="en-US" dirty="0"/>
              <a:t>Airplane Flying Handbook</a:t>
            </a:r>
          </a:p>
          <a:p>
            <a:pPr lvl="1"/>
            <a:r>
              <a:rPr lang="en-US" dirty="0">
                <a:hlinkClick r:id="rId4"/>
              </a:rPr>
              <a:t>https://bit.ly/3wO1wMu</a:t>
            </a:r>
            <a:r>
              <a:rPr lang="en-US" dirty="0"/>
              <a:t>   </a:t>
            </a:r>
          </a:p>
          <a:p>
            <a:pPr marL="0" indent="0">
              <a:buNone/>
            </a:pPr>
            <a:endParaRPr lang="en-US" dirty="0"/>
          </a:p>
          <a:p>
            <a:pPr marL="0" indent="0">
              <a:buNone/>
            </a:pPr>
            <a:r>
              <a:rPr lang="en-US" dirty="0"/>
              <a:t>FAASTeam WINGS Pilot Proficiency Program                </a:t>
            </a:r>
          </a:p>
          <a:p>
            <a:pPr lvl="1"/>
            <a:r>
              <a:rPr lang="en-US" b="0" dirty="0">
                <a:hlinkClick r:id="rId5"/>
              </a:rPr>
              <a:t>http://faasafety.gov/WINGS</a:t>
            </a:r>
            <a:r>
              <a:rPr lang="en-US" b="0" dirty="0"/>
              <a:t>  </a:t>
            </a:r>
            <a:endParaRPr lang="en-US" sz="2800" b="0" dirty="0"/>
          </a:p>
        </p:txBody>
      </p:sp>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30</a:t>
            </a:fld>
            <a:endParaRPr lang="en-US" dirty="0"/>
          </a:p>
        </p:txBody>
      </p:sp>
      <p:pic>
        <p:nvPicPr>
          <p:cNvPr id="5" name="Picture 4"/>
          <p:cNvPicPr>
            <a:picLocks noChangeAspect="1"/>
          </p:cNvPicPr>
          <p:nvPr/>
        </p:nvPicPr>
        <p:blipFill>
          <a:blip r:embed="rId6"/>
          <a:stretch>
            <a:fillRect/>
          </a:stretch>
        </p:blipFill>
        <p:spPr>
          <a:xfrm rot="527671">
            <a:off x="8734871" y="1167077"/>
            <a:ext cx="3092638" cy="398561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a:srcRect l="5234" t="8950" r="6680" b="10557"/>
          <a:stretch/>
        </p:blipFill>
        <p:spPr>
          <a:xfrm>
            <a:off x="6064608" y="708995"/>
            <a:ext cx="1795751" cy="1740665"/>
          </a:xfrm>
          <a:prstGeom prst="rect">
            <a:avLst/>
          </a:prstGeom>
        </p:spPr>
      </p:pic>
      <p:pic>
        <p:nvPicPr>
          <p:cNvPr id="9" name="Picture 8">
            <a:extLst>
              <a:ext uri="{FF2B5EF4-FFF2-40B4-BE49-F238E27FC236}">
                <a16:creationId xmlns:a16="http://schemas.microsoft.com/office/drawing/2014/main" id="{6EA5D09F-77F7-4915-8C80-2AC30EFA368C}"/>
              </a:ext>
            </a:extLst>
          </p:cNvPr>
          <p:cNvPicPr>
            <a:picLocks noChangeAspect="1"/>
          </p:cNvPicPr>
          <p:nvPr/>
        </p:nvPicPr>
        <p:blipFill>
          <a:blip r:embed="rId8"/>
          <a:stretch>
            <a:fillRect/>
          </a:stretch>
        </p:blipFill>
        <p:spPr>
          <a:xfrm>
            <a:off x="697277" y="3513405"/>
            <a:ext cx="2133039" cy="208844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72930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1989528"/>
            <a:ext cx="2646795" cy="3295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64055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8125325" y="1412722"/>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230058" y="3174542"/>
            <a:ext cx="3220127" cy="2417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26654"/>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a:t>
            </a:r>
            <a:r>
              <a:rPr lang="en-US" i="1" kern="0" dirty="0"/>
              <a:t>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custDataLst>
      <p:tags r:id="rId1"/>
    </p:custDataLst>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0" name="TextBox 9"/>
          <p:cNvSpPr txBox="1"/>
          <p:nvPr/>
        </p:nvSpPr>
        <p:spPr bwMode="auto">
          <a:xfrm>
            <a:off x="211333" y="5120731"/>
            <a:ext cx="75269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https://www.faa.gov/about/initiatives/gasafetyoutreach</a:t>
            </a:r>
            <a:r>
              <a:rPr lang="en-US" dirty="0"/>
              <a:t>  </a:t>
            </a:r>
            <a:endParaRPr lang="en-US" sz="1200" b="1" dirty="0">
              <a:solidFill>
                <a:srgbClr val="C0C0C0"/>
              </a:solidFill>
            </a:endParaRPr>
          </a:p>
        </p:txBody>
      </p:sp>
      <p:pic>
        <p:nvPicPr>
          <p:cNvPr id="11" name="Picture 10"/>
          <p:cNvPicPr>
            <a:picLocks noChangeAspect="1"/>
          </p:cNvPicPr>
          <p:nvPr/>
        </p:nvPicPr>
        <p:blipFill>
          <a:blip r:embed="rId6"/>
          <a:stretch>
            <a:fillRect/>
          </a:stretch>
        </p:blipFill>
        <p:spPr>
          <a:xfrm>
            <a:off x="9794631" y="3478960"/>
            <a:ext cx="2162907" cy="21695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3730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722842" y="1134125"/>
            <a:ext cx="8050213" cy="4391025"/>
          </a:xfrm>
        </p:spPr>
        <p:txBody>
          <a:bodyPr/>
          <a:lstStyle/>
          <a:p>
            <a:r>
              <a:rPr lang="en-US" dirty="0"/>
              <a:t>You are vital members of our GA safety community.</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692" y="3780179"/>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4838" y="186825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2442" y="3413157"/>
            <a:ext cx="4011720" cy="1738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04174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90508" y="396910"/>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496140" y="1792322"/>
            <a:ext cx="4604585" cy="1615760"/>
          </a:xfrm>
        </p:spPr>
        <p:txBody>
          <a:bodyPr/>
          <a:lstStyle/>
          <a:p>
            <a:r>
              <a:rPr lang="en-US" dirty="0"/>
              <a:t>Topic of the Month</a:t>
            </a:r>
            <a:br>
              <a:rPr lang="en-US" dirty="0"/>
            </a:br>
            <a:r>
              <a:rPr lang="en-US" dirty="0"/>
              <a:t>July	</a:t>
            </a:r>
          </a:p>
          <a:p>
            <a:r>
              <a:rPr lang="en-US" dirty="0"/>
              <a:t>Short Field Operations</a:t>
            </a:r>
          </a:p>
          <a:p>
            <a:endParaRPr lang="en-US" dirty="0"/>
          </a:p>
        </p:txBody>
      </p:sp>
      <p:sp>
        <p:nvSpPr>
          <p:cNvPr id="32785" name="Text Box 17"/>
          <p:cNvSpPr txBox="1">
            <a:spLocks noChangeArrowheads="1"/>
          </p:cNvSpPr>
          <p:nvPr/>
        </p:nvSpPr>
        <p:spPr bwMode="auto">
          <a:xfrm>
            <a:off x="3367969" y="377566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69" y="4161188"/>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67970" y="449773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10754572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 short field?</a:t>
            </a:r>
          </a:p>
        </p:txBody>
      </p:sp>
      <p:pic>
        <p:nvPicPr>
          <p:cNvPr id="4" name="Content Placeholder 3"/>
          <p:cNvPicPr>
            <a:picLocks noGrp="1" noChangeAspect="1"/>
          </p:cNvPicPr>
          <p:nvPr>
            <p:ph idx="1"/>
          </p:nvPr>
        </p:nvPicPr>
        <p:blipFill>
          <a:blip r:embed="rId4"/>
          <a:stretch>
            <a:fillRect/>
          </a:stretch>
        </p:blipFill>
        <p:spPr>
          <a:xfrm>
            <a:off x="5131095" y="1251721"/>
            <a:ext cx="6555109" cy="3565060"/>
          </a:xfrm>
          <a:prstGeom prst="rect">
            <a:avLst/>
          </a:prstGeom>
          <a:ln>
            <a:noFill/>
          </a:ln>
          <a:effectLst>
            <a:outerShdw blurRad="292100" dist="139700" dir="2700000" algn="tl" rotWithShape="0">
              <a:srgbClr val="333333">
                <a:alpha val="65000"/>
              </a:srgbClr>
            </a:outerShdw>
          </a:effectLst>
        </p:spPr>
      </p:pic>
      <p:pic>
        <p:nvPicPr>
          <p:cNvPr id="5" name="Picture 6" descr="IM0006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742" y="2317582"/>
            <a:ext cx="3801463" cy="2848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68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the book</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73" y="2495107"/>
            <a:ext cx="3944938" cy="295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 name="Content Placeholder 2"/>
          <p:cNvSpPr>
            <a:spLocks noGrp="1"/>
          </p:cNvSpPr>
          <p:nvPr>
            <p:ph idx="1"/>
          </p:nvPr>
        </p:nvSpPr>
        <p:spPr>
          <a:xfrm>
            <a:off x="474035" y="1221046"/>
            <a:ext cx="8050213" cy="4391025"/>
          </a:xfrm>
        </p:spPr>
        <p:txBody>
          <a:bodyPr/>
          <a:lstStyle/>
          <a:p>
            <a:r>
              <a:rPr lang="en-US" altLang="en-US" dirty="0">
                <a:ea typeface="ＭＳ Ｐゴシック" panose="020B0600070205080204" pitchFamily="34" charset="-128"/>
              </a:rPr>
              <a:t>Pilot’s Operating Handbook</a:t>
            </a:r>
          </a:p>
          <a:p>
            <a:r>
              <a:rPr lang="en-US" altLang="en-US" dirty="0">
                <a:ea typeface="ＭＳ Ｐゴシック" panose="020B0600070205080204" pitchFamily="34" charset="-128"/>
              </a:rPr>
              <a:t>Performance Charts</a:t>
            </a:r>
          </a:p>
          <a:p>
            <a:r>
              <a:rPr lang="en-US" altLang="en-US" dirty="0">
                <a:ea typeface="ＭＳ Ｐゴシック" panose="020B0600070205080204" pitchFamily="34" charset="-128"/>
              </a:rPr>
              <a:t>Speeds for safe operation</a:t>
            </a:r>
          </a:p>
          <a:p>
            <a:r>
              <a:rPr lang="en-US" altLang="en-US" dirty="0">
                <a:ea typeface="ＭＳ Ｐゴシック" panose="020B0600070205080204" pitchFamily="34" charset="-128"/>
              </a:rPr>
              <a:t>Normal &amp; Emergency procedures</a:t>
            </a:r>
          </a:p>
          <a:p>
            <a:r>
              <a:rPr lang="en-US" altLang="en-US" dirty="0">
                <a:ea typeface="ＭＳ Ｐゴシック" panose="020B0600070205080204" pitchFamily="34" charset="-128"/>
              </a:rPr>
              <a:t>Short field T.O. &amp; Landing procedures</a:t>
            </a:r>
          </a:p>
        </p:txBody>
      </p:sp>
    </p:spTree>
    <p:custDataLst>
      <p:tags r:id="rId1"/>
    </p:custDataLst>
    <p:extLst>
      <p:ext uri="{BB962C8B-B14F-4D97-AF65-F5344CB8AC3E}">
        <p14:creationId xmlns:p14="http://schemas.microsoft.com/office/powerpoint/2010/main" val="3426292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the math</a:t>
            </a:r>
          </a:p>
        </p:txBody>
      </p:sp>
      <p:pic>
        <p:nvPicPr>
          <p:cNvPr id="5" name="Content Placeholder 4" descr="A picture containing chart">
            <a:extLst>
              <a:ext uri="{FF2B5EF4-FFF2-40B4-BE49-F238E27FC236}">
                <a16:creationId xmlns:a16="http://schemas.microsoft.com/office/drawing/2014/main" id="{39BE0EB0-D597-37A2-DF4A-A451AE2959E7}"/>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88281" y="1096962"/>
            <a:ext cx="8848725" cy="432435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94629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Takeoff Performance</a:t>
            </a:r>
          </a:p>
        </p:txBody>
      </p:sp>
      <p:pic>
        <p:nvPicPr>
          <p:cNvPr id="1026" name="Picture 2" descr="faa regulations - Is it legal to fly GA aircraft in temperatures above ...">
            <a:extLst>
              <a:ext uri="{FF2B5EF4-FFF2-40B4-BE49-F238E27FC236}">
                <a16:creationId xmlns:a16="http://schemas.microsoft.com/office/drawing/2014/main" id="{1F422F5F-C05B-8C0F-B04C-55C7FC14E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276" y="1437416"/>
            <a:ext cx="5283200" cy="3789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A diagram of a house&#10;&#10;Description automatically generated with medium confidence">
            <a:extLst>
              <a:ext uri="{FF2B5EF4-FFF2-40B4-BE49-F238E27FC236}">
                <a16:creationId xmlns:a16="http://schemas.microsoft.com/office/drawing/2014/main" id="{77BAEC21-1188-0BFC-25F8-7E4D0EFF7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4953" y="1437416"/>
            <a:ext cx="5091771" cy="3819604"/>
          </a:xfrm>
          <a:prstGeom prst="rect">
            <a:avLst/>
          </a:prstGeom>
        </p:spPr>
      </p:pic>
      <p:sp>
        <p:nvSpPr>
          <p:cNvPr id="3" name="Rectangle 2">
            <a:extLst>
              <a:ext uri="{FF2B5EF4-FFF2-40B4-BE49-F238E27FC236}">
                <a16:creationId xmlns:a16="http://schemas.microsoft.com/office/drawing/2014/main" id="{D7BDFA78-542F-8676-5A2A-0C91805FDC33}"/>
              </a:ext>
            </a:extLst>
          </p:cNvPr>
          <p:cNvSpPr/>
          <p:nvPr/>
        </p:nvSpPr>
        <p:spPr bwMode="auto">
          <a:xfrm>
            <a:off x="8118506" y="1897165"/>
            <a:ext cx="2042444" cy="478565"/>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FF859F53-D75C-E4F8-CCB8-8A6F8C1EA965}"/>
              </a:ext>
            </a:extLst>
          </p:cNvPr>
          <p:cNvSpPr/>
          <p:nvPr/>
        </p:nvSpPr>
        <p:spPr bwMode="auto">
          <a:xfrm>
            <a:off x="515277" y="1897166"/>
            <a:ext cx="1578444" cy="589660"/>
          </a:xfrm>
          <a:prstGeom prst="rect">
            <a:avLst/>
          </a:prstGeom>
          <a:noFill/>
          <a:ln w="571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27130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2B2C-0047-EE09-EDF0-A87DBFEB7AC0}"/>
              </a:ext>
            </a:extLst>
          </p:cNvPr>
          <p:cNvSpPr>
            <a:spLocks noGrp="1"/>
          </p:cNvSpPr>
          <p:nvPr>
            <p:ph type="title"/>
          </p:nvPr>
        </p:nvSpPr>
        <p:spPr/>
        <p:txBody>
          <a:bodyPr/>
          <a:lstStyle/>
          <a:p>
            <a:r>
              <a:rPr lang="en-US" dirty="0"/>
              <a:t>Landing Performance</a:t>
            </a:r>
          </a:p>
        </p:txBody>
      </p:sp>
      <p:pic>
        <p:nvPicPr>
          <p:cNvPr id="2050" name="Picture 2" descr="Is the Runway Long Enough? - Aero Circus - Clowns at Play">
            <a:extLst>
              <a:ext uri="{FF2B5EF4-FFF2-40B4-BE49-F238E27FC236}">
                <a16:creationId xmlns:a16="http://schemas.microsoft.com/office/drawing/2014/main" id="{F2C5809D-1202-7724-7FE6-971E69EBCE1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2051" y="1469911"/>
            <a:ext cx="5733949" cy="3689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Diagram">
            <a:extLst>
              <a:ext uri="{FF2B5EF4-FFF2-40B4-BE49-F238E27FC236}">
                <a16:creationId xmlns:a16="http://schemas.microsoft.com/office/drawing/2014/main" id="{1E59B9DB-6ED3-E3ED-95A5-8193FF3F37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7847" y="1453854"/>
            <a:ext cx="4940300" cy="3705624"/>
          </a:xfrm>
          <a:prstGeom prst="rect">
            <a:avLst/>
          </a:prstGeom>
        </p:spPr>
      </p:pic>
    </p:spTree>
    <p:custDataLst>
      <p:tags r:id="rId1"/>
    </p:custDataLst>
    <p:extLst>
      <p:ext uri="{BB962C8B-B14F-4D97-AF65-F5344CB8AC3E}">
        <p14:creationId xmlns:p14="http://schemas.microsoft.com/office/powerpoint/2010/main" val="2260801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059D-34A7-5B60-A249-063022F95F50}"/>
              </a:ext>
            </a:extLst>
          </p:cNvPr>
          <p:cNvSpPr>
            <a:spLocks noGrp="1"/>
          </p:cNvSpPr>
          <p:nvPr>
            <p:ph type="title"/>
          </p:nvPr>
        </p:nvSpPr>
        <p:spPr/>
        <p:txBody>
          <a:bodyPr/>
          <a:lstStyle/>
          <a:p>
            <a:r>
              <a:rPr lang="en-US" dirty="0"/>
              <a:t>Takeoff Calculations</a:t>
            </a:r>
          </a:p>
        </p:txBody>
      </p:sp>
      <p:sp>
        <p:nvSpPr>
          <p:cNvPr id="4" name="Content Placeholder 2">
            <a:extLst>
              <a:ext uri="{FF2B5EF4-FFF2-40B4-BE49-F238E27FC236}">
                <a16:creationId xmlns:a16="http://schemas.microsoft.com/office/drawing/2014/main" id="{599AE670-9362-A935-B66F-04B333F0734F}"/>
              </a:ext>
            </a:extLst>
          </p:cNvPr>
          <p:cNvSpPr>
            <a:spLocks noGrp="1"/>
          </p:cNvSpPr>
          <p:nvPr>
            <p:ph idx="1"/>
          </p:nvPr>
        </p:nvSpPr>
        <p:spPr>
          <a:xfrm>
            <a:off x="468313" y="1203325"/>
            <a:ext cx="8331200" cy="4391025"/>
          </a:xfrm>
        </p:spPr>
        <p:txBody>
          <a:bodyPr/>
          <a:lstStyle/>
          <a:p>
            <a:r>
              <a:rPr lang="en-US" dirty="0">
                <a:ea typeface="ＭＳ Ｐゴシック" pitchFamily="34" charset="-128"/>
              </a:rPr>
              <a:t>Vx, Vy, and Cruise climb</a:t>
            </a:r>
          </a:p>
          <a:p>
            <a:r>
              <a:rPr lang="en-US" dirty="0">
                <a:ea typeface="ＭＳ Ｐゴシック" pitchFamily="34" charset="-128"/>
              </a:rPr>
              <a:t>Density altitude</a:t>
            </a:r>
          </a:p>
          <a:p>
            <a:pPr lvl="1"/>
            <a:r>
              <a:rPr lang="en-US" dirty="0">
                <a:ea typeface="ＭＳ Ｐゴシック" pitchFamily="34" charset="-128"/>
              </a:rPr>
              <a:t>Fixed pitch add 15% per 1000 feet DA to 8000 ft.</a:t>
            </a:r>
          </a:p>
          <a:p>
            <a:pPr lvl="1"/>
            <a:r>
              <a:rPr lang="en-US" dirty="0">
                <a:ea typeface="ＭＳ Ｐゴシック" pitchFamily="34" charset="-128"/>
              </a:rPr>
              <a:t>Constant speed add 12% per 1000 feet DA to 6000 ft.</a:t>
            </a:r>
          </a:p>
          <a:p>
            <a:r>
              <a:rPr lang="en-US" dirty="0">
                <a:ea typeface="ＭＳ Ｐゴシック" pitchFamily="34" charset="-128"/>
              </a:rPr>
              <a:t>50/70 Rule – no obstruction</a:t>
            </a:r>
          </a:p>
          <a:p>
            <a:pPr lvl="1"/>
            <a:r>
              <a:rPr lang="en-US" dirty="0">
                <a:ea typeface="ＭＳ Ｐゴシック" pitchFamily="34" charset="-128"/>
              </a:rPr>
              <a:t>60 x .7 = 42</a:t>
            </a:r>
          </a:p>
          <a:p>
            <a:r>
              <a:rPr lang="en-US" dirty="0">
                <a:ea typeface="ＭＳ Ｐゴシック" pitchFamily="34" charset="-128"/>
              </a:rPr>
              <a:t>30/70 Rule - obstruction</a:t>
            </a:r>
          </a:p>
        </p:txBody>
      </p:sp>
      <p:pic>
        <p:nvPicPr>
          <p:cNvPr id="5" name="Picture 4" descr="Valdez 2011 088">
            <a:extLst>
              <a:ext uri="{FF2B5EF4-FFF2-40B4-BE49-F238E27FC236}">
                <a16:creationId xmlns:a16="http://schemas.microsoft.com/office/drawing/2014/main" id="{03675DF8-9692-044E-0BFF-71BD693E49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11256"/>
          <a:stretch>
            <a:fillRect/>
          </a:stretch>
        </p:blipFill>
        <p:spPr bwMode="auto">
          <a:xfrm>
            <a:off x="8516972" y="3141406"/>
            <a:ext cx="3351179" cy="2516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388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2N3JMgZo"/>
  <p:tag name="ARTICULATE_DESIGN_ID_2_CUSTOM DESIGN" val="UKphd80i"/>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5YDFD77UPU3F-311-5385</_dlc_DocId>
    <_dlc_DocIdUrl xmlns="04289566-cf42-4ce7-aa7c-2469c3d4502e">
      <Url>https://avssp.faa.gov/avs/afsfaast/_layouts/15/DocIdRedir.aspx?ID=5YDFD77UPU3F-311-5385</Url>
      <Description>5YDFD77UPU3F-311-5385</Description>
    </_dlc_DocIdUrl>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B17F8C7-2AEB-4BC2-A828-B2E729EBBAC3}"/>
</file>

<file path=customXml/itemProps2.xml><?xml version="1.0" encoding="utf-8"?>
<ds:datastoreItem xmlns:ds="http://schemas.openxmlformats.org/officeDocument/2006/customXml" ds:itemID="{0B80675E-01F7-49AA-B61E-EE85CFCAD03B}"/>
</file>

<file path=customXml/itemProps3.xml><?xml version="1.0" encoding="utf-8"?>
<ds:datastoreItem xmlns:ds="http://schemas.openxmlformats.org/officeDocument/2006/customXml" ds:itemID="{6C3567DF-E942-4DDB-B1EB-1C064F07F5A2}"/>
</file>

<file path=customXml/itemProps4.xml><?xml version="1.0" encoding="utf-8"?>
<ds:datastoreItem xmlns:ds="http://schemas.openxmlformats.org/officeDocument/2006/customXml" ds:itemID="{397D1EC2-086B-4869-9FB4-0CCB136B730B}"/>
</file>

<file path=docProps/app.xml><?xml version="1.0" encoding="utf-8"?>
<Properties xmlns="http://schemas.openxmlformats.org/officeDocument/2006/extended-properties" xmlns:vt="http://schemas.openxmlformats.org/officeDocument/2006/docPropsVTypes">
  <Template/>
  <TotalTime>5902</TotalTime>
  <Words>4958</Words>
  <Application>Microsoft Office PowerPoint</Application>
  <PresentationFormat>Widescreen</PresentationFormat>
  <Paragraphs>454</Paragraphs>
  <Slides>35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Helvetica Neue Medium</vt:lpstr>
      <vt:lpstr>Times New Roman</vt:lpstr>
      <vt:lpstr>Wingdings</vt:lpstr>
      <vt:lpstr>1_Custom Design</vt:lpstr>
      <vt:lpstr>2_Custom Design</vt:lpstr>
      <vt:lpstr>The National FAA Safety Team Presents</vt:lpstr>
      <vt:lpstr>Welcome</vt:lpstr>
      <vt:lpstr>Overview </vt:lpstr>
      <vt:lpstr>What’s a short field?</vt:lpstr>
      <vt:lpstr>Read the book</vt:lpstr>
      <vt:lpstr>Do the math</vt:lpstr>
      <vt:lpstr>Takeoff Performance</vt:lpstr>
      <vt:lpstr>Landing Performance</vt:lpstr>
      <vt:lpstr>Takeoff Calculations</vt:lpstr>
      <vt:lpstr>Use all the runway</vt:lpstr>
      <vt:lpstr>Short Field Takeoff</vt:lpstr>
      <vt:lpstr>Don’t rush the takeoff</vt:lpstr>
      <vt:lpstr>Short Field Approach &amp; Landing</vt:lpstr>
      <vt:lpstr>How do I know?</vt:lpstr>
      <vt:lpstr>What’s my baseline?</vt:lpstr>
      <vt:lpstr>PowerPoint Presentation</vt:lpstr>
      <vt:lpstr>Complications</vt:lpstr>
      <vt:lpstr>PowerPoint Presentation</vt:lpstr>
      <vt:lpstr>Go-around &amp; Missed Approach Priorities</vt:lpstr>
      <vt:lpstr>Go-around &amp; Missed Approach Priorities</vt:lpstr>
      <vt:lpstr>Go-around &amp; Missed Approach Priorities</vt:lpstr>
      <vt:lpstr>A matter of priority </vt:lpstr>
      <vt:lpstr>Fly the Aircraft First!</vt:lpstr>
      <vt:lpstr>So how do we prepare for problems?</vt:lpstr>
      <vt:lpstr>Preparing for Problems</vt:lpstr>
      <vt:lpstr>Power Loss</vt:lpstr>
      <vt:lpstr>Tips &amp; Tricks</vt:lpstr>
      <vt:lpstr>Recommendations:</vt:lpstr>
      <vt:lpstr>Pattern Precision</vt:lpstr>
      <vt:lpstr>Want to learn more?</vt:lpstr>
      <vt:lpstr>Questions?</vt:lpstr>
      <vt:lpstr>Proficiency and Peace of Mind</vt:lpstr>
      <vt:lpstr>Safety Management Systems (SMS) Coming to General Aviation</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300</cp:revision>
  <dcterms:created xsi:type="dcterms:W3CDTF">2005-01-28T20:32:53Z</dcterms:created>
  <dcterms:modified xsi:type="dcterms:W3CDTF">2023-08-23T12:51:51Z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cb77621e-f17e-4ddb-8f6a-5409d5ac1d65</vt:lpwstr>
  </property>
  <property fmtid="{D5CDD505-2E9C-101B-9397-08002B2CF9AE}" pid="4" name="ArticulateGUID">
    <vt:lpwstr>7E67A8D0-D99E-473C-BC58-3A3AB9D51923</vt:lpwstr>
  </property>
  <property fmtid="{D5CDD505-2E9C-101B-9397-08002B2CF9AE}" pid="5" name="ArticulatePath">
    <vt:lpwstr>18-10-Jul-TOM-Fly Acft. 1st-PPT-Rev 1</vt:lpwstr>
  </property>
</Properties>
</file>