
<file path=[Content_Types].xml><?xml version="1.0" encoding="utf-8"?>
<Types xmlns="http://schemas.openxmlformats.org/package/2006/content-types">
  <Default Extension="png" ContentType="image/png"/>
  <Default Extension="wmf" ContentType="image/x-wmf"/>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6"/>
  </p:notesMasterIdLst>
  <p:handoutMasterIdLst>
    <p:handoutMasterId r:id="rId47"/>
  </p:handoutMasterIdLst>
  <p:sldIdLst>
    <p:sldId id="343" r:id="rId6"/>
    <p:sldId id="469" r:id="rId7"/>
    <p:sldId id="443" r:id="rId8"/>
    <p:sldId id="326" r:id="rId9"/>
    <p:sldId id="392" r:id="rId10"/>
    <p:sldId id="416" r:id="rId11"/>
    <p:sldId id="391" r:id="rId12"/>
    <p:sldId id="440" r:id="rId13"/>
    <p:sldId id="328" r:id="rId14"/>
    <p:sldId id="420" r:id="rId15"/>
    <p:sldId id="468" r:id="rId16"/>
    <p:sldId id="450" r:id="rId17"/>
    <p:sldId id="329" r:id="rId18"/>
    <p:sldId id="402" r:id="rId19"/>
    <p:sldId id="451" r:id="rId20"/>
    <p:sldId id="398" r:id="rId21"/>
    <p:sldId id="446" r:id="rId22"/>
    <p:sldId id="444" r:id="rId23"/>
    <p:sldId id="409" r:id="rId24"/>
    <p:sldId id="445" r:id="rId25"/>
    <p:sldId id="447" r:id="rId26"/>
    <p:sldId id="452" r:id="rId27"/>
    <p:sldId id="448" r:id="rId28"/>
    <p:sldId id="403" r:id="rId29"/>
    <p:sldId id="405" r:id="rId30"/>
    <p:sldId id="449" r:id="rId31"/>
    <p:sldId id="456" r:id="rId32"/>
    <p:sldId id="459" r:id="rId33"/>
    <p:sldId id="464" r:id="rId34"/>
    <p:sldId id="399" r:id="rId35"/>
    <p:sldId id="457" r:id="rId36"/>
    <p:sldId id="458" r:id="rId37"/>
    <p:sldId id="461" r:id="rId38"/>
    <p:sldId id="460" r:id="rId39"/>
    <p:sldId id="463" r:id="rId40"/>
    <p:sldId id="471" r:id="rId41"/>
    <p:sldId id="466" r:id="rId42"/>
    <p:sldId id="467" r:id="rId43"/>
    <p:sldId id="291" r:id="rId44"/>
    <p:sldId id="472" r:id="rId45"/>
  </p:sldIdLst>
  <p:sldSz cx="12192000" cy="6858000"/>
  <p:notesSz cx="6858000" cy="9296400"/>
  <p:custDataLst>
    <p:tags r:id="rId48"/>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43"/>
            <p14:sldId id="469"/>
            <p14:sldId id="443"/>
            <p14:sldId id="326"/>
            <p14:sldId id="392"/>
            <p14:sldId id="416"/>
            <p14:sldId id="391"/>
            <p14:sldId id="440"/>
            <p14:sldId id="328"/>
            <p14:sldId id="420"/>
            <p14:sldId id="468"/>
            <p14:sldId id="450"/>
            <p14:sldId id="329"/>
            <p14:sldId id="402"/>
            <p14:sldId id="451"/>
            <p14:sldId id="398"/>
            <p14:sldId id="446"/>
            <p14:sldId id="444"/>
            <p14:sldId id="409"/>
            <p14:sldId id="445"/>
            <p14:sldId id="447"/>
            <p14:sldId id="452"/>
            <p14:sldId id="448"/>
            <p14:sldId id="403"/>
            <p14:sldId id="405"/>
            <p14:sldId id="449"/>
            <p14:sldId id="456"/>
            <p14:sldId id="459"/>
            <p14:sldId id="464"/>
            <p14:sldId id="399"/>
            <p14:sldId id="457"/>
            <p14:sldId id="458"/>
            <p14:sldId id="461"/>
            <p14:sldId id="460"/>
            <p14:sldId id="463"/>
            <p14:sldId id="471"/>
            <p14:sldId id="466"/>
            <p14:sldId id="467"/>
            <p14:sldId id="291"/>
            <p14:sldId id="47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E1C"/>
    <a:srgbClr val="2AB2E2"/>
    <a:srgbClr val="2C6D7C"/>
    <a:srgbClr val="1D2F68"/>
    <a:srgbClr val="CC00CC"/>
    <a:srgbClr val="FF33CC"/>
    <a:srgbClr val="FC9204"/>
    <a:srgbClr val="EC8802"/>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5" autoAdjust="0"/>
    <p:restoredTop sz="44633" autoAdjust="0"/>
  </p:normalViewPr>
  <p:slideViewPr>
    <p:cSldViewPr snapToGrid="0">
      <p:cViewPr varScale="1">
        <p:scale>
          <a:sx n="50" d="100"/>
          <a:sy n="50" d="100"/>
        </p:scale>
        <p:origin x="534" y="42"/>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318"/>
    </p:cViewPr>
  </p:sorterViewPr>
  <p:notesViewPr>
    <p:cSldViewPr snapToGrid="0">
      <p:cViewPr varScale="1">
        <p:scale>
          <a:sx n="63" d="100"/>
          <a:sy n="63" d="100"/>
        </p:scale>
        <p:origin x="3168" y="4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GA Accidents per 100,000 hours 1960 - 2018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3778215223097094E-2"/>
          <c:y val="0.20092592592592592"/>
          <c:w val="0.8534300087489064"/>
          <c:h val="0.72046296296296297"/>
        </c:manualLayout>
      </c:layout>
      <c:areaChart>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Sheet2!$B$21:$B$33</c:f>
              <c:numCache>
                <c:formatCode>0.00</c:formatCode>
                <c:ptCount val="13"/>
                <c:pt idx="0">
                  <c:v>36.53</c:v>
                </c:pt>
                <c:pt idx="1">
                  <c:v>31.05</c:v>
                </c:pt>
                <c:pt idx="2">
                  <c:v>18.100000000000001</c:v>
                </c:pt>
                <c:pt idx="3">
                  <c:v>13.87</c:v>
                </c:pt>
                <c:pt idx="4">
                  <c:v>9.86</c:v>
                </c:pt>
                <c:pt idx="5">
                  <c:v>9.67</c:v>
                </c:pt>
                <c:pt idx="6">
                  <c:v>7.86</c:v>
                </c:pt>
                <c:pt idx="7">
                  <c:v>7.21</c:v>
                </c:pt>
                <c:pt idx="8">
                  <c:v>6.57</c:v>
                </c:pt>
                <c:pt idx="9">
                  <c:v>7.2</c:v>
                </c:pt>
                <c:pt idx="10">
                  <c:v>6.63</c:v>
                </c:pt>
                <c:pt idx="11">
                  <c:v>5.85</c:v>
                </c:pt>
                <c:pt idx="12">
                  <c:v>5.88</c:v>
                </c:pt>
              </c:numCache>
            </c:numRef>
          </c:val>
          <c:extLst>
            <c:ext xmlns:c16="http://schemas.microsoft.com/office/drawing/2014/chart" uri="{C3380CC4-5D6E-409C-BE32-E72D297353CC}">
              <c16:uniqueId val="{00000000-E83C-4280-A531-1791ED756BE0}"/>
            </c:ext>
          </c:extLst>
        </c:ser>
        <c:ser>
          <c:idx val="1"/>
          <c:order val="1"/>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Sheet2!$C$21:$C$33</c:f>
              <c:numCache>
                <c:formatCode>0.00</c:formatCode>
                <c:ptCount val="13"/>
                <c:pt idx="0">
                  <c:v>3.27</c:v>
                </c:pt>
                <c:pt idx="1">
                  <c:v>3.22</c:v>
                </c:pt>
                <c:pt idx="2">
                  <c:v>2.46</c:v>
                </c:pt>
                <c:pt idx="3">
                  <c:v>2.2000000000000002</c:v>
                </c:pt>
                <c:pt idx="4">
                  <c:v>1.7</c:v>
                </c:pt>
                <c:pt idx="5">
                  <c:v>1.76</c:v>
                </c:pt>
                <c:pt idx="6">
                  <c:v>1.56</c:v>
                </c:pt>
                <c:pt idx="7">
                  <c:v>1.65</c:v>
                </c:pt>
                <c:pt idx="8">
                  <c:v>1.21</c:v>
                </c:pt>
                <c:pt idx="9">
                  <c:v>1.38</c:v>
                </c:pt>
                <c:pt idx="10">
                  <c:v>1.24</c:v>
                </c:pt>
                <c:pt idx="11">
                  <c:v>1.1000000000000001</c:v>
                </c:pt>
                <c:pt idx="12">
                  <c:v>1.03</c:v>
                </c:pt>
              </c:numCache>
            </c:numRef>
          </c:val>
          <c:extLst>
            <c:ext xmlns:c16="http://schemas.microsoft.com/office/drawing/2014/chart" uri="{C3380CC4-5D6E-409C-BE32-E72D297353CC}">
              <c16:uniqueId val="{00000001-E83C-4280-A531-1791ED756BE0}"/>
            </c:ext>
          </c:extLst>
        </c:ser>
        <c:dLbls>
          <c:showLegendKey val="0"/>
          <c:showVal val="0"/>
          <c:showCatName val="0"/>
          <c:showSerName val="0"/>
          <c:showPercent val="0"/>
          <c:showBubbleSize val="0"/>
        </c:dLbls>
        <c:axId val="375494928"/>
        <c:axId val="375497880"/>
      </c:areaChart>
      <c:catAx>
        <c:axId val="375494928"/>
        <c:scaling>
          <c:orientation val="minMax"/>
        </c:scaling>
        <c:delete val="0"/>
        <c:axPos val="b"/>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7880"/>
        <c:crosses val="autoZero"/>
        <c:auto val="1"/>
        <c:lblAlgn val="ctr"/>
        <c:lblOffset val="100"/>
        <c:noMultiLvlLbl val="0"/>
      </c:catAx>
      <c:valAx>
        <c:axId val="3754978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4928"/>
        <c:crosses val="autoZero"/>
        <c:crossBetween val="midCat"/>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rgbClr val="00B050"/>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GA</a:t>
            </a:r>
            <a:r>
              <a:rPr lang="en-US" baseline="0"/>
              <a:t> Accidents per 100K hours</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Sheet1!$B$5</c:f>
              <c:strCache>
                <c:ptCount val="1"/>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Sheet1!$A$6:$A$18</c:f>
              <c:numCache>
                <c:formatCode>General</c:formatCode>
                <c:ptCount val="13"/>
                <c:pt idx="0">
                  <c:v>1960</c:v>
                </c:pt>
                <c:pt idx="2">
                  <c:v>1970</c:v>
                </c:pt>
                <c:pt idx="4">
                  <c:v>1980</c:v>
                </c:pt>
                <c:pt idx="6">
                  <c:v>1990</c:v>
                </c:pt>
                <c:pt idx="8">
                  <c:v>2000</c:v>
                </c:pt>
                <c:pt idx="10">
                  <c:v>2010</c:v>
                </c:pt>
                <c:pt idx="12">
                  <c:v>2020</c:v>
                </c:pt>
              </c:numCache>
            </c:numRef>
          </c:cat>
          <c:val>
            <c:numRef>
              <c:f>Sheet1!$B$6:$B$18</c:f>
              <c:numCache>
                <c:formatCode>General</c:formatCode>
                <c:ptCount val="13"/>
                <c:pt idx="0">
                  <c:v>37</c:v>
                </c:pt>
                <c:pt idx="1">
                  <c:v>35</c:v>
                </c:pt>
                <c:pt idx="2">
                  <c:v>25</c:v>
                </c:pt>
                <c:pt idx="3">
                  <c:v>14</c:v>
                </c:pt>
                <c:pt idx="4">
                  <c:v>8</c:v>
                </c:pt>
                <c:pt idx="5">
                  <c:v>10</c:v>
                </c:pt>
                <c:pt idx="6">
                  <c:v>7</c:v>
                </c:pt>
                <c:pt idx="7">
                  <c:v>7</c:v>
                </c:pt>
                <c:pt idx="8">
                  <c:v>7</c:v>
                </c:pt>
                <c:pt idx="9">
                  <c:v>8</c:v>
                </c:pt>
                <c:pt idx="10">
                  <c:v>7</c:v>
                </c:pt>
                <c:pt idx="11">
                  <c:v>7</c:v>
                </c:pt>
                <c:pt idx="12">
                  <c:v>7</c:v>
                </c:pt>
              </c:numCache>
            </c:numRef>
          </c:val>
          <c:smooth val="0"/>
          <c:extLst>
            <c:ext xmlns:c16="http://schemas.microsoft.com/office/drawing/2014/chart" uri="{C3380CC4-5D6E-409C-BE32-E72D297353CC}">
              <c16:uniqueId val="{00000000-DBD6-4EBA-AB1E-A0BCC6740AF9}"/>
            </c:ext>
          </c:extLst>
        </c:ser>
        <c:dLbls>
          <c:showLegendKey val="0"/>
          <c:showVal val="0"/>
          <c:showCatName val="0"/>
          <c:showSerName val="0"/>
          <c:showPercent val="0"/>
          <c:showBubbleSize val="0"/>
        </c:dLbls>
        <c:smooth val="0"/>
        <c:axId val="452107200"/>
        <c:axId val="452108184"/>
      </c:lineChart>
      <c:catAx>
        <c:axId val="452107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2108184"/>
        <c:crosses val="autoZero"/>
        <c:auto val="1"/>
        <c:lblAlgn val="ctr"/>
        <c:lblOffset val="100"/>
        <c:noMultiLvlLbl val="0"/>
      </c:catAx>
      <c:valAx>
        <c:axId val="45210818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21072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0.09718</cdr:x>
      <cdr:y>0.17468</cdr:y>
    </cdr:from>
    <cdr:to>
      <cdr:x>0.15256</cdr:x>
      <cdr:y>0.23526</cdr:y>
    </cdr:to>
    <cdr:sp macro="" textlink="">
      <cdr:nvSpPr>
        <cdr:cNvPr id="2" name="TextBox 1"/>
        <cdr:cNvSpPr txBox="1"/>
      </cdr:nvSpPr>
      <cdr:spPr bwMode="auto">
        <a:xfrm xmlns:a="http://schemas.openxmlformats.org/drawingml/2006/main">
          <a:off x="991471" y="798628"/>
          <a:ext cx="565079"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36.53</a:t>
          </a:r>
        </a:p>
      </cdr:txBody>
    </cdr:sp>
  </cdr:relSizeAnchor>
  <cdr:relSizeAnchor xmlns:cdr="http://schemas.openxmlformats.org/drawingml/2006/chartDrawing">
    <cdr:from>
      <cdr:x>0.13924</cdr:x>
      <cdr:y>0.74731</cdr:y>
    </cdr:from>
    <cdr:to>
      <cdr:x>0.19104</cdr:x>
      <cdr:y>0.80789</cdr:y>
    </cdr:to>
    <cdr:sp macro="" textlink="">
      <cdr:nvSpPr>
        <cdr:cNvPr id="3" name="TextBox 1"/>
        <cdr:cNvSpPr txBox="1"/>
      </cdr:nvSpPr>
      <cdr:spPr bwMode="auto">
        <a:xfrm xmlns:a="http://schemas.openxmlformats.org/drawingml/2006/main">
          <a:off x="1420597" y="3416696"/>
          <a:ext cx="52851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3.27</a:t>
          </a:r>
        </a:p>
      </cdr:txBody>
    </cdr:sp>
  </cdr:relSizeAnchor>
  <cdr:relSizeAnchor xmlns:cdr="http://schemas.openxmlformats.org/drawingml/2006/chartDrawing">
    <cdr:from>
      <cdr:x>0.92199</cdr:x>
      <cdr:y>0.83152</cdr:y>
    </cdr:from>
    <cdr:to>
      <cdr:x>0.9717</cdr:x>
      <cdr:y>0.89211</cdr:y>
    </cdr:to>
    <cdr:sp macro="" textlink="">
      <cdr:nvSpPr>
        <cdr:cNvPr id="4" name="TextBox 1"/>
        <cdr:cNvSpPr txBox="1"/>
      </cdr:nvSpPr>
      <cdr:spPr bwMode="auto">
        <a:xfrm xmlns:a="http://schemas.openxmlformats.org/drawingml/2006/main">
          <a:off x="9406893" y="3801706"/>
          <a:ext cx="50712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1.03</a:t>
          </a:r>
        </a:p>
      </cdr:txBody>
    </cdr:sp>
  </cdr:relSizeAnchor>
  <cdr:relSizeAnchor xmlns:cdr="http://schemas.openxmlformats.org/drawingml/2006/chartDrawing">
    <cdr:from>
      <cdr:x>0.90802</cdr:x>
      <cdr:y>0.71331</cdr:y>
    </cdr:from>
    <cdr:to>
      <cdr:x>0.96108</cdr:x>
      <cdr:y>0.7739</cdr:y>
    </cdr:to>
    <cdr:sp macro="" textlink="">
      <cdr:nvSpPr>
        <cdr:cNvPr id="5" name="TextBox 1"/>
        <cdr:cNvSpPr txBox="1"/>
      </cdr:nvSpPr>
      <cdr:spPr bwMode="auto">
        <a:xfrm xmlns:a="http://schemas.openxmlformats.org/drawingml/2006/main">
          <a:off x="9264357" y="3261258"/>
          <a:ext cx="541380"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5.88</a:t>
          </a:r>
        </a:p>
      </cdr:txBody>
    </cdr:sp>
  </cdr:relSizeAnchor>
  <cdr:relSizeAnchor xmlns:cdr="http://schemas.openxmlformats.org/drawingml/2006/chartDrawing">
    <cdr:from>
      <cdr:x>0.07586</cdr:x>
      <cdr:y>0.93941</cdr:y>
    </cdr:from>
    <cdr:to>
      <cdr:x>0.13125</cdr:x>
      <cdr:y>1</cdr:y>
    </cdr:to>
    <cdr:sp macro="" textlink="">
      <cdr:nvSpPr>
        <cdr:cNvPr id="6" name="TextBox 1"/>
        <cdr:cNvSpPr txBox="1"/>
      </cdr:nvSpPr>
      <cdr:spPr bwMode="auto">
        <a:xfrm xmlns:a="http://schemas.openxmlformats.org/drawingml/2006/main">
          <a:off x="77401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1960</a:t>
          </a:r>
        </a:p>
      </cdr:txBody>
    </cdr:sp>
  </cdr:relSizeAnchor>
  <cdr:relSizeAnchor xmlns:cdr="http://schemas.openxmlformats.org/drawingml/2006/chartDrawing">
    <cdr:from>
      <cdr:x>0.14081</cdr:x>
      <cdr:y>0.93941</cdr:y>
    </cdr:from>
    <cdr:to>
      <cdr:x>0.19619</cdr:x>
      <cdr:y>1</cdr:y>
    </cdr:to>
    <cdr:sp macro="" textlink="">
      <cdr:nvSpPr>
        <cdr:cNvPr id="7" name="TextBox 1"/>
        <cdr:cNvSpPr txBox="1"/>
      </cdr:nvSpPr>
      <cdr:spPr bwMode="auto">
        <a:xfrm xmlns:a="http://schemas.openxmlformats.org/drawingml/2006/main">
          <a:off x="143663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1965</a:t>
          </a:r>
        </a:p>
      </cdr:txBody>
    </cdr:sp>
  </cdr:relSizeAnchor>
  <cdr:relSizeAnchor xmlns:cdr="http://schemas.openxmlformats.org/drawingml/2006/chartDrawing">
    <cdr:from>
      <cdr:x>0.20789</cdr:x>
      <cdr:y>0.93941</cdr:y>
    </cdr:from>
    <cdr:to>
      <cdr:x>0.26328</cdr:x>
      <cdr:y>1</cdr:y>
    </cdr:to>
    <cdr:sp macro="" textlink="">
      <cdr:nvSpPr>
        <cdr:cNvPr id="8" name="TextBox 1"/>
        <cdr:cNvSpPr txBox="1"/>
      </cdr:nvSpPr>
      <cdr:spPr bwMode="auto">
        <a:xfrm xmlns:a="http://schemas.openxmlformats.org/drawingml/2006/main">
          <a:off x="2121096"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1970</a:t>
          </a:r>
        </a:p>
      </cdr:txBody>
    </cdr:sp>
  </cdr:relSizeAnchor>
  <cdr:relSizeAnchor xmlns:cdr="http://schemas.openxmlformats.org/drawingml/2006/chartDrawing">
    <cdr:from>
      <cdr:x>0.27747</cdr:x>
      <cdr:y>0.93941</cdr:y>
    </cdr:from>
    <cdr:to>
      <cdr:x>0.33285</cdr:x>
      <cdr:y>1</cdr:y>
    </cdr:to>
    <cdr:sp macro="" textlink="">
      <cdr:nvSpPr>
        <cdr:cNvPr id="9" name="TextBox 1"/>
        <cdr:cNvSpPr txBox="1"/>
      </cdr:nvSpPr>
      <cdr:spPr bwMode="auto">
        <a:xfrm xmlns:a="http://schemas.openxmlformats.org/drawingml/2006/main">
          <a:off x="283095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1975</a:t>
          </a:r>
        </a:p>
      </cdr:txBody>
    </cdr:sp>
  </cdr:relSizeAnchor>
  <cdr:relSizeAnchor xmlns:cdr="http://schemas.openxmlformats.org/drawingml/2006/chartDrawing">
    <cdr:from>
      <cdr:x>0.35476</cdr:x>
      <cdr:y>0.93941</cdr:y>
    </cdr:from>
    <cdr:to>
      <cdr:x>0.41014</cdr:x>
      <cdr:y>1</cdr:y>
    </cdr:to>
    <cdr:sp macro="" textlink="">
      <cdr:nvSpPr>
        <cdr:cNvPr id="10" name="TextBox 1"/>
        <cdr:cNvSpPr txBox="1"/>
      </cdr:nvSpPr>
      <cdr:spPr bwMode="auto">
        <a:xfrm xmlns:a="http://schemas.openxmlformats.org/drawingml/2006/main">
          <a:off x="3854259"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1980</a:t>
          </a:r>
        </a:p>
      </cdr:txBody>
    </cdr:sp>
  </cdr:relSizeAnchor>
  <cdr:relSizeAnchor xmlns:cdr="http://schemas.openxmlformats.org/drawingml/2006/chartDrawing">
    <cdr:from>
      <cdr:x>0.42394</cdr:x>
      <cdr:y>0.93941</cdr:y>
    </cdr:from>
    <cdr:to>
      <cdr:x>0.47933</cdr:x>
      <cdr:y>1</cdr:y>
    </cdr:to>
    <cdr:sp macro="" textlink="">
      <cdr:nvSpPr>
        <cdr:cNvPr id="11" name="TextBox 1"/>
        <cdr:cNvSpPr txBox="1"/>
      </cdr:nvSpPr>
      <cdr:spPr bwMode="auto">
        <a:xfrm xmlns:a="http://schemas.openxmlformats.org/drawingml/2006/main">
          <a:off x="4605935"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1985</a:t>
          </a:r>
        </a:p>
      </cdr:txBody>
    </cdr:sp>
  </cdr:relSizeAnchor>
  <cdr:relSizeAnchor xmlns:cdr="http://schemas.openxmlformats.org/drawingml/2006/chartDrawing">
    <cdr:from>
      <cdr:x>0.49165</cdr:x>
      <cdr:y>0.93941</cdr:y>
    </cdr:from>
    <cdr:to>
      <cdr:x>0.54703</cdr:x>
      <cdr:y>1</cdr:y>
    </cdr:to>
    <cdr:sp macro="" textlink="">
      <cdr:nvSpPr>
        <cdr:cNvPr id="12" name="TextBox 1"/>
        <cdr:cNvSpPr txBox="1"/>
      </cdr:nvSpPr>
      <cdr:spPr bwMode="auto">
        <a:xfrm xmlns:a="http://schemas.openxmlformats.org/drawingml/2006/main">
          <a:off x="5341520"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1990</a:t>
          </a:r>
        </a:p>
      </cdr:txBody>
    </cdr:sp>
  </cdr:relSizeAnchor>
  <cdr:relSizeAnchor xmlns:cdr="http://schemas.openxmlformats.org/drawingml/2006/chartDrawing">
    <cdr:from>
      <cdr:x>0.56749</cdr:x>
      <cdr:y>0.93941</cdr:y>
    </cdr:from>
    <cdr:to>
      <cdr:x>0.62288</cdr:x>
      <cdr:y>1</cdr:y>
    </cdr:to>
    <cdr:sp macro="" textlink="">
      <cdr:nvSpPr>
        <cdr:cNvPr id="13" name="TextBox 1"/>
        <cdr:cNvSpPr txBox="1"/>
      </cdr:nvSpPr>
      <cdr:spPr bwMode="auto">
        <a:xfrm xmlns:a="http://schemas.openxmlformats.org/drawingml/2006/main">
          <a:off x="6165541"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1995</a:t>
          </a:r>
        </a:p>
      </cdr:txBody>
    </cdr:sp>
  </cdr:relSizeAnchor>
  <cdr:relSizeAnchor xmlns:cdr="http://schemas.openxmlformats.org/drawingml/2006/chartDrawing">
    <cdr:from>
      <cdr:x>0.63546</cdr:x>
      <cdr:y>0.93941</cdr:y>
    </cdr:from>
    <cdr:to>
      <cdr:x>0.69085</cdr:x>
      <cdr:y>1</cdr:y>
    </cdr:to>
    <cdr:sp macro="" textlink="">
      <cdr:nvSpPr>
        <cdr:cNvPr id="14" name="TextBox 1"/>
        <cdr:cNvSpPr txBox="1"/>
      </cdr:nvSpPr>
      <cdr:spPr bwMode="auto">
        <a:xfrm xmlns:a="http://schemas.openxmlformats.org/drawingml/2006/main">
          <a:off x="6904004"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2000</a:t>
          </a:r>
        </a:p>
      </cdr:txBody>
    </cdr:sp>
  </cdr:relSizeAnchor>
  <cdr:relSizeAnchor xmlns:cdr="http://schemas.openxmlformats.org/drawingml/2006/chartDrawing">
    <cdr:from>
      <cdr:x>0.71296</cdr:x>
      <cdr:y>0.93941</cdr:y>
    </cdr:from>
    <cdr:to>
      <cdr:x>0.76835</cdr:x>
      <cdr:y>1</cdr:y>
    </cdr:to>
    <cdr:sp macro="" textlink="">
      <cdr:nvSpPr>
        <cdr:cNvPr id="15" name="TextBox 1"/>
        <cdr:cNvSpPr txBox="1"/>
      </cdr:nvSpPr>
      <cdr:spPr bwMode="auto">
        <a:xfrm xmlns:a="http://schemas.openxmlformats.org/drawingml/2006/main">
          <a:off x="7746015"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2005</a:t>
          </a:r>
        </a:p>
      </cdr:txBody>
    </cdr:sp>
  </cdr:relSizeAnchor>
  <cdr:relSizeAnchor xmlns:cdr="http://schemas.openxmlformats.org/drawingml/2006/chartDrawing">
    <cdr:from>
      <cdr:x>0.78496</cdr:x>
      <cdr:y>0.93941</cdr:y>
    </cdr:from>
    <cdr:to>
      <cdr:x>0.84034</cdr:x>
      <cdr:y>1</cdr:y>
    </cdr:to>
    <cdr:sp macro="" textlink="">
      <cdr:nvSpPr>
        <cdr:cNvPr id="16" name="TextBox 1"/>
        <cdr:cNvSpPr txBox="1"/>
      </cdr:nvSpPr>
      <cdr:spPr bwMode="auto">
        <a:xfrm xmlns:a="http://schemas.openxmlformats.org/drawingml/2006/main">
          <a:off x="8528172"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2010</a:t>
          </a:r>
        </a:p>
      </cdr:txBody>
    </cdr:sp>
  </cdr:relSizeAnchor>
  <cdr:relSizeAnchor xmlns:cdr="http://schemas.openxmlformats.org/drawingml/2006/chartDrawing">
    <cdr:from>
      <cdr:x>0.20518</cdr:x>
      <cdr:y>0.34725</cdr:y>
    </cdr:from>
    <cdr:to>
      <cdr:x>0.26575</cdr:x>
      <cdr:y>0.52866</cdr:y>
    </cdr:to>
    <cdr:pic>
      <cdr:nvPicPr>
        <cdr:cNvPr id="17" name="A859FEA3-A308-4E2F-91D9-3C2F84A380A3" descr="184CABDD-AD7B-4538-BAFB-2F8D1C5CB986@fios-route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229199" y="1587618"/>
          <a:ext cx="658063" cy="82940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0.53585</cdr:x>
      <cdr:y>0.51289</cdr:y>
    </cdr:from>
    <cdr:to>
      <cdr:x>0.64253</cdr:x>
      <cdr:y>0.64827</cdr:y>
    </cdr:to>
    <cdr:pic>
      <cdr:nvPicPr>
        <cdr:cNvPr id="18" name="Picture 17"/>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b="9246"/>
        <a:stretch xmlns:a="http://schemas.openxmlformats.org/drawingml/2006/main"/>
      </cdr:blipFill>
      <cdr:spPr>
        <a:xfrm xmlns:a="http://schemas.openxmlformats.org/drawingml/2006/main">
          <a:off x="5821716" y="2344911"/>
          <a:ext cx="1159027" cy="618958"/>
        </a:xfrm>
        <a:prstGeom xmlns:a="http://schemas.openxmlformats.org/drawingml/2006/main" prst="rect">
          <a:avLst/>
        </a:prstGeom>
      </cdr:spPr>
    </cdr:pic>
  </cdr:relSizeAnchor>
  <cdr:relSizeAnchor xmlns:cdr="http://schemas.openxmlformats.org/drawingml/2006/chartDrawing">
    <cdr:from>
      <cdr:x>0.67895</cdr:x>
      <cdr:y>0.59516</cdr:y>
    </cdr:from>
    <cdr:to>
      <cdr:x>0.73858</cdr:x>
      <cdr:y>0.71456</cdr:y>
    </cdr:to>
    <cdr:pic>
      <cdr:nvPicPr>
        <cdr:cNvPr id="19" name="Picture 18"/>
        <cdr:cNvPicPr>
          <a:picLocks xmlns:a="http://schemas.openxmlformats.org/drawingml/2006/main" noChangeAspect="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76472" y="2721094"/>
          <a:ext cx="647851" cy="545852"/>
        </a:xfrm>
        <a:prstGeom xmlns:a="http://schemas.openxmlformats.org/drawingml/2006/main" prst="rect">
          <a:avLst/>
        </a:prstGeom>
        <a:solidFill xmlns:a="http://schemas.openxmlformats.org/drawingml/2006/main">
          <a:schemeClr val="bg1"/>
        </a:solidFill>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0" i="0" dirty="0">
                <a:latin typeface="Arial" panose="020B0604020202020204" pitchFamily="34" charset="0"/>
                <a:ea typeface="ＭＳ Ｐゴシック" pitchFamily="34" charset="-128"/>
                <a:cs typeface="Arial" panose="020B0604020202020204" pitchFamily="34" charset="0"/>
              </a:rPr>
              <a:t>Welcome to an Introduction to Human Factors and Safety Culture!</a:t>
            </a:r>
            <a:r>
              <a:rPr lang="en-US" b="0" i="0" baseline="0" dirty="0">
                <a:latin typeface="Arial" panose="020B0604020202020204" pitchFamily="34" charset="0"/>
                <a:ea typeface="ＭＳ Ｐゴシック" pitchFamily="34" charset="-128"/>
                <a:cs typeface="Arial" panose="020B0604020202020204" pitchFamily="34" charset="0"/>
              </a:rPr>
              <a:t>  You’ll notice that this production is co-branded with the Australian Civil Aviation Safety Authority.  Most of what we will be discussing today is contained in their excellent Human Factors Training courses for Pilots and Aviation Maintenance personnel.  We offer sincere thanks to CASA for sharing their programs with aviators in the United States.  </a:t>
            </a: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 </a:t>
            </a:r>
          </a:p>
          <a:p>
            <a:pPr eaLnBrk="1" hangingPunct="1"/>
            <a:endParaRPr lang="en-US" b="1" i="1"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Times New Roman" pitchFamily="18" charset="0"/>
                <a:ea typeface="+mn-ea"/>
                <a:cs typeface="+mn-cs"/>
              </a:rPr>
              <a:t>2022/12-07-270(I)PP</a:t>
            </a:r>
            <a:r>
              <a:rPr lang="en-US" b="1"/>
              <a:t> </a:t>
            </a:r>
            <a:r>
              <a:rPr lang="en-US" b="1">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Original Authors:</a:t>
            </a:r>
            <a:r>
              <a:rPr lang="en-US" baseline="0" dirty="0">
                <a:latin typeface="Arial" panose="020B0604020202020204" pitchFamily="34" charset="0"/>
                <a:ea typeface="ＭＳ Ｐゴシック" pitchFamily="34" charset="-128"/>
                <a:cs typeface="Arial" panose="020B0604020202020204" pitchFamily="34" charset="0"/>
              </a:rPr>
              <a:t> AU CASA &amp; </a:t>
            </a:r>
            <a:r>
              <a:rPr lang="en-US" dirty="0">
                <a:latin typeface="Arial" panose="020B0604020202020204" pitchFamily="34" charset="0"/>
                <a:ea typeface="ＭＳ Ｐゴシック" pitchFamily="34" charset="-128"/>
                <a:cs typeface="Arial" panose="020B0604020202020204" pitchFamily="34" charset="0"/>
              </a:rPr>
              <a:t>John </a:t>
            </a:r>
            <a:r>
              <a:rPr lang="de-DE" dirty="0">
                <a:latin typeface="Arial" panose="020B0604020202020204" pitchFamily="34" charset="0"/>
                <a:ea typeface="ＭＳ Ｐゴシック" pitchFamily="34" charset="-128"/>
                <a:cs typeface="Arial" panose="020B0604020202020204" pitchFamily="34" charset="0"/>
              </a:rPr>
              <a:t>Steuernagle;</a:t>
            </a:r>
            <a:r>
              <a:rPr lang="de-DE"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 POC Kevin Clover, National FAASTeam Program Mgr.</a:t>
            </a:r>
            <a:r>
              <a:rPr lang="en-US" baseline="0" dirty="0">
                <a:latin typeface="Arial" panose="020B0604020202020204" pitchFamily="34" charset="0"/>
                <a:ea typeface="ＭＳ Ｐゴシック" pitchFamily="34" charset="-128"/>
                <a:cs typeface="Arial" panose="020B0604020202020204" pitchFamily="34" charset="0"/>
              </a:rPr>
              <a:t> - Operations</a:t>
            </a:r>
            <a:r>
              <a:rPr lang="en-US" dirty="0">
                <a:latin typeface="Arial" panose="020B0604020202020204" pitchFamily="34" charset="0"/>
                <a:ea typeface="ＭＳ Ｐゴシック" pitchFamily="34" charset="-128"/>
                <a:cs typeface="Arial" panose="020B0604020202020204" pitchFamily="34" charset="0"/>
              </a:rPr>
              <a:t>, Office 562-888-2020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Arial" panose="020B0604020202020204" pitchFamily="34" charset="0"/>
              <a:ea typeface="ＭＳ Ｐゴシック" pitchFamily="34" charset="-128"/>
              <a:cs typeface="Arial" panose="020B0604020202020204" pitchFamily="34" charset="0"/>
            </a:endParaRPr>
          </a:p>
          <a:p>
            <a:r>
              <a:rPr lang="en-US" sz="1200" b="1" kern="1200" dirty="0">
                <a:solidFill>
                  <a:schemeClr val="tx1"/>
                </a:solidFill>
                <a:effectLst/>
                <a:latin typeface="Times New Roman" pitchFamily="18" charset="0"/>
                <a:ea typeface="+mn-ea"/>
                <a:cs typeface="+mn-cs"/>
              </a:rPr>
              <a:t>Presentation Note:  </a:t>
            </a:r>
            <a:r>
              <a:rPr lang="en-US" sz="1200" i="1" kern="1200" dirty="0">
                <a:solidFill>
                  <a:schemeClr val="tx1"/>
                </a:solidFill>
                <a:effectLst/>
                <a:latin typeface="Times New Roman" pitchFamily="18" charset="0"/>
                <a:ea typeface="+mn-ea"/>
                <a:cs typeface="+mn-cs"/>
              </a:rPr>
              <a:t>This is the title slide for </a:t>
            </a:r>
            <a:r>
              <a:rPr lang="en-US" sz="1200" b="1" i="1" kern="1200" dirty="0">
                <a:solidFill>
                  <a:schemeClr val="tx1"/>
                </a:solidFill>
                <a:effectLst/>
                <a:latin typeface="Times New Roman" pitchFamily="18" charset="0"/>
                <a:ea typeface="+mn-ea"/>
                <a:cs typeface="+mn-cs"/>
              </a:rPr>
              <a:t>Introduction to Teaching Human Factors and Safety Culture</a:t>
            </a:r>
          </a:p>
          <a:p>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Script -  </a:t>
            </a:r>
            <a:r>
              <a:rPr lang="en-US" sz="1200" kern="1200" dirty="0">
                <a:solidFill>
                  <a:schemeClr val="tx1"/>
                </a:solidFill>
                <a:effectLst/>
                <a:latin typeface="Times New Roman" pitchFamily="18" charset="0"/>
                <a:ea typeface="+mn-ea"/>
                <a:cs typeface="+mn-cs"/>
              </a:rPr>
              <a:t>We have included a script of suggested dialog with most slides.  The script will always appear in a </a:t>
            </a:r>
            <a:r>
              <a:rPr lang="en-US" sz="1200" b="1" kern="1200" dirty="0">
                <a:solidFill>
                  <a:schemeClr val="tx1"/>
                </a:solidFill>
                <a:effectLst/>
                <a:latin typeface="Times New Roman" pitchFamily="18" charset="0"/>
                <a:ea typeface="+mn-ea"/>
                <a:cs typeface="+mn-cs"/>
              </a:rPr>
              <a:t>non-italic font</a:t>
            </a:r>
            <a:r>
              <a:rPr lang="en-US" sz="1200" kern="1200" dirty="0">
                <a:solidFill>
                  <a:schemeClr val="tx1"/>
                </a:solidFill>
                <a:effectLst/>
                <a:latin typeface="Times New Roman" pitchFamily="18" charset="0"/>
                <a:ea typeface="+mn-ea"/>
                <a:cs typeface="+mn-cs"/>
              </a:rPr>
              <a:t>.  Presenters may read the script or modify it to suit their own presentation style.  </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Presentation Instructions - </a:t>
            </a:r>
            <a:r>
              <a:rPr lang="en-US" sz="1200" i="1" kern="1200" dirty="0">
                <a:solidFill>
                  <a:schemeClr val="tx1"/>
                </a:solidFill>
                <a:effectLst/>
                <a:latin typeface="Times New Roman" pitchFamily="18" charset="0"/>
                <a:ea typeface="+mn-ea"/>
                <a:cs typeface="+mn-cs"/>
              </a:rPr>
              <a:t>(stage direction and  presentation suggestions) will be preceded by a  </a:t>
            </a:r>
            <a:r>
              <a:rPr lang="en-US" sz="1200" b="1" kern="1200" dirty="0">
                <a:solidFill>
                  <a:schemeClr val="tx1"/>
                </a:solidFill>
                <a:effectLst/>
                <a:latin typeface="Times New Roman" pitchFamily="18" charset="0"/>
                <a:ea typeface="+mn-ea"/>
                <a:cs typeface="+mn-cs"/>
              </a:rPr>
              <a:t>Bold header: </a:t>
            </a:r>
            <a:r>
              <a:rPr lang="en-US" sz="1200" i="1" kern="1200" dirty="0">
                <a:solidFill>
                  <a:schemeClr val="tx1"/>
                </a:solidFill>
                <a:effectLst/>
                <a:latin typeface="Times New Roman" pitchFamily="18" charset="0"/>
                <a:ea typeface="+mn-ea"/>
                <a:cs typeface="+mn-cs"/>
              </a:rPr>
              <a:t>the instructions themselves will be in </a:t>
            </a:r>
            <a:r>
              <a:rPr lang="en-US" sz="1200" b="1" i="1" kern="1200" dirty="0">
                <a:solidFill>
                  <a:schemeClr val="tx1"/>
                </a:solidFill>
                <a:effectLst/>
                <a:latin typeface="Times New Roman" pitchFamily="18" charset="0"/>
                <a:ea typeface="+mn-ea"/>
                <a:cs typeface="+mn-cs"/>
              </a:rPr>
              <a:t>Italic fonts</a:t>
            </a:r>
            <a:r>
              <a:rPr lang="en-US" sz="1200" i="1" kern="1200" dirty="0">
                <a:solidFill>
                  <a:schemeClr val="tx1"/>
                </a:solidFill>
                <a:effectLst/>
                <a:latin typeface="Times New Roman" pitchFamily="18" charset="0"/>
                <a:ea typeface="+mn-ea"/>
                <a:cs typeface="+mn-cs"/>
              </a:rPr>
              <a:t>.  See slides 2, for an example of slides with Presentation Instructions only.</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Program control instructions - </a:t>
            </a:r>
            <a:r>
              <a:rPr lang="en-US" sz="1200" i="1" kern="1200" dirty="0">
                <a:solidFill>
                  <a:schemeClr val="tx1"/>
                </a:solidFill>
                <a:effectLst/>
                <a:latin typeface="Times New Roman" pitchFamily="18" charset="0"/>
                <a:ea typeface="+mn-ea"/>
                <a:cs typeface="+mn-cs"/>
              </a:rPr>
              <a:t>will be in bold fonts and look like this:  </a:t>
            </a:r>
            <a:r>
              <a:rPr lang="en-US" sz="1200" b="1" kern="1200" dirty="0">
                <a:solidFill>
                  <a:schemeClr val="tx1"/>
                </a:solidFill>
                <a:effectLst/>
                <a:latin typeface="Times New Roman" pitchFamily="18" charset="0"/>
                <a:ea typeface="+mn-ea"/>
                <a:cs typeface="+mn-cs"/>
              </a:rPr>
              <a:t>(Click) </a:t>
            </a:r>
            <a:r>
              <a:rPr lang="en-US" sz="1200" i="1" kern="1200" dirty="0">
                <a:solidFill>
                  <a:schemeClr val="tx1"/>
                </a:solidFill>
                <a:effectLst/>
                <a:latin typeface="Times New Roman" pitchFamily="18" charset="0"/>
                <a:ea typeface="+mn-ea"/>
                <a:cs typeface="+mn-cs"/>
              </a:rPr>
              <a:t>for building information within a slide;  or this:  </a:t>
            </a:r>
            <a:r>
              <a:rPr lang="en-US" sz="1200" b="1" kern="1200" dirty="0">
                <a:solidFill>
                  <a:schemeClr val="tx1"/>
                </a:solidFill>
                <a:effectLst/>
                <a:latin typeface="Times New Roman" pitchFamily="18" charset="0"/>
                <a:ea typeface="+mn-ea"/>
                <a:cs typeface="+mn-cs"/>
              </a:rPr>
              <a:t>(Next Slide) </a:t>
            </a:r>
            <a:r>
              <a:rPr lang="en-US" sz="1200" i="1" kern="1200" dirty="0">
                <a:solidFill>
                  <a:schemeClr val="tx1"/>
                </a:solidFill>
                <a:effectLst/>
                <a:latin typeface="Times New Roman" pitchFamily="18" charset="0"/>
                <a:ea typeface="+mn-ea"/>
                <a:cs typeface="+mn-cs"/>
              </a:rPr>
              <a:t>for slide advance.</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Background information - </a:t>
            </a:r>
            <a:r>
              <a:rPr lang="en-US" sz="1200" i="1" kern="1200" dirty="0">
                <a:solidFill>
                  <a:schemeClr val="tx1"/>
                </a:solidFill>
                <a:effectLst/>
                <a:latin typeface="Times New Roman" pitchFamily="18" charset="0"/>
                <a:ea typeface="+mn-ea"/>
                <a:cs typeface="+mn-cs"/>
              </a:rPr>
              <a:t>Some slides may contain background information that supports the concepts presented in the program.  </a:t>
            </a:r>
            <a:br>
              <a:rPr lang="en-US" sz="1200" i="1" kern="1200" dirty="0">
                <a:solidFill>
                  <a:schemeClr val="tx1"/>
                </a:solidFill>
                <a:effectLst/>
                <a:latin typeface="Times New Roman" pitchFamily="18" charset="0"/>
                <a:ea typeface="+mn-ea"/>
                <a:cs typeface="+mn-cs"/>
              </a:rPr>
            </a:br>
            <a:r>
              <a:rPr lang="en-US" sz="1200" i="1" kern="1200" dirty="0">
                <a:solidFill>
                  <a:schemeClr val="tx1"/>
                </a:solidFill>
                <a:effectLst/>
                <a:latin typeface="Times New Roman" pitchFamily="18" charset="0"/>
                <a:ea typeface="+mn-ea"/>
                <a:cs typeface="+mn-cs"/>
              </a:rPr>
              <a:t>Background information will always appear last and will be preceded by a bold  </a:t>
            </a:r>
            <a:r>
              <a:rPr lang="en-US" sz="1200" b="1" kern="1200" dirty="0">
                <a:solidFill>
                  <a:schemeClr val="tx1"/>
                </a:solidFill>
                <a:effectLst/>
                <a:latin typeface="Times New Roman" pitchFamily="18" charset="0"/>
                <a:ea typeface="+mn-ea"/>
                <a:cs typeface="+mn-cs"/>
              </a:rPr>
              <a:t>Background: </a:t>
            </a:r>
            <a:r>
              <a:rPr lang="en-US" sz="1200" i="1" kern="1200" dirty="0">
                <a:solidFill>
                  <a:schemeClr val="tx1"/>
                </a:solidFill>
                <a:effectLst/>
                <a:latin typeface="Times New Roman" pitchFamily="18" charset="0"/>
                <a:ea typeface="+mn-ea"/>
                <a:cs typeface="+mn-cs"/>
              </a:rPr>
              <a:t>identification.</a:t>
            </a:r>
            <a:endParaRPr lang="en-US" sz="1200" kern="1200" dirty="0">
              <a:solidFill>
                <a:schemeClr val="tx1"/>
              </a:solidFill>
              <a:effectLst/>
              <a:latin typeface="Times New Roman" pitchFamily="18" charset="0"/>
              <a:ea typeface="+mn-ea"/>
              <a:cs typeface="+mn-cs"/>
            </a:endParaRP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The production team hope you and your audience will enjoy the show.   Break a leg!  </a:t>
            </a:r>
            <a:endParaRPr lang="en-US" sz="1200" kern="1200" dirty="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89000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331788" y="696913"/>
            <a:ext cx="6197600" cy="3486150"/>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Times New Roman" panose="02020603050405020304" pitchFamily="18" charset="0"/>
              </a:rPr>
              <a:t>Finally let’s just do a quick review</a:t>
            </a:r>
            <a:r>
              <a:rPr lang="en-US" altLang="en-US" b="0" baseline="0" dirty="0">
                <a:latin typeface="Times New Roman" panose="02020603050405020304" pitchFamily="18" charset="0"/>
              </a:rPr>
              <a:t> of these definitions: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Times New Roman" panose="02020603050405020304" pitchFamily="18" charset="0"/>
              </a:rPr>
              <a:t>How do we define a </a:t>
            </a:r>
            <a:r>
              <a:rPr lang="en-US" altLang="en-US" b="1" baseline="0" dirty="0">
                <a:latin typeface="Times New Roman" panose="02020603050405020304" pitchFamily="18" charset="0"/>
              </a:rPr>
              <a:t>Hazard, Risk, and Risk Assessment?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latin typeface="Times New Roman" panose="02020603050405020304" pitchFamily="18" charset="0"/>
              </a:rPr>
              <a:t>Presentation note:  </a:t>
            </a:r>
            <a:r>
              <a:rPr lang="en-US" altLang="en-US" b="0" i="1" baseline="0" dirty="0">
                <a:latin typeface="Times New Roman" panose="02020603050405020304" pitchFamily="18" charset="0"/>
              </a:rPr>
              <a:t>Give the audience time to define each term.  Then click to reveal the answer:  </a:t>
            </a:r>
            <a:r>
              <a:rPr lang="en-US" altLang="en-US" b="1" i="0" baseline="0" dirty="0">
                <a:latin typeface="Times New Roman" panose="02020603050405020304" pitchFamily="18" charset="0"/>
              </a:rPr>
              <a:t>(Click)</a:t>
            </a:r>
            <a:endParaRPr lang="en-US" altLang="en-US" b="0" i="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i="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Times New Roman" panose="02020603050405020304" pitchFamily="18" charset="0"/>
              </a:rPr>
              <a:t>A</a:t>
            </a:r>
            <a:r>
              <a:rPr lang="en-US" altLang="en-US" b="0" baseline="0" dirty="0">
                <a:latin typeface="Times New Roman" panose="02020603050405020304" pitchFamily="18" charset="0"/>
              </a:rPr>
              <a:t> </a:t>
            </a:r>
            <a:r>
              <a:rPr lang="en-US" altLang="en-US" b="1" baseline="0" dirty="0">
                <a:latin typeface="Times New Roman" panose="02020603050405020304" pitchFamily="18" charset="0"/>
              </a:rPr>
              <a:t>hazard</a:t>
            </a:r>
            <a:r>
              <a:rPr lang="en-US" altLang="en-US" b="0" baseline="0" dirty="0">
                <a:latin typeface="Times New Roman" panose="02020603050405020304" pitchFamily="18" charset="0"/>
              </a:rPr>
              <a:t> is a condition, event, object, or circumstance that could compromise safety. The presence of thunderstorms along our route of flight would be considered a hazard.  </a:t>
            </a:r>
            <a:r>
              <a:rPr lang="en-US" altLang="en-US" b="1" dirty="0">
                <a:latin typeface="Times New Roman" panose="02020603050405020304" pitchFamily="18" charset="0"/>
              </a:rPr>
              <a:t>(Click)</a:t>
            </a:r>
          </a:p>
          <a:p>
            <a:endParaRPr lang="en-US" altLang="en-US" b="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anose="02020603050405020304" pitchFamily="18" charset="0"/>
              </a:rPr>
              <a:t>Risk</a:t>
            </a:r>
            <a:r>
              <a:rPr lang="en-US" altLang="en-US" b="0" dirty="0">
                <a:latin typeface="Times New Roman" panose="02020603050405020304" pitchFamily="18" charset="0"/>
              </a:rPr>
              <a:t> – there are actually six</a:t>
            </a:r>
            <a:r>
              <a:rPr lang="en-US" altLang="en-US" b="0" baseline="0" dirty="0">
                <a:latin typeface="Times New Roman" panose="02020603050405020304" pitchFamily="18" charset="0"/>
              </a:rPr>
              <a:t> different types - </a:t>
            </a:r>
            <a:r>
              <a:rPr lang="en-US" altLang="en-US" b="0" dirty="0">
                <a:latin typeface="Times New Roman" panose="02020603050405020304" pitchFamily="18" charset="0"/>
              </a:rPr>
              <a:t>is the future impact of hazards that are not eliminated or controlled</a:t>
            </a:r>
            <a:r>
              <a:rPr lang="en-US" altLang="en-US" b="0" baseline="0" dirty="0">
                <a:latin typeface="Times New Roman" panose="02020603050405020304" pitchFamily="18" charset="0"/>
              </a:rPr>
              <a:t>.  In other words, what are the odds that an identified risk will impact our objectives?  To cite our example; flying through a thunderstorm is very likely to negatively impact our safety. </a:t>
            </a:r>
            <a:r>
              <a:rPr lang="en-US" altLang="en-US" b="1" dirty="0">
                <a:latin typeface="Times New Roman" panose="02020603050405020304" pitchFamily="18" charset="0"/>
              </a:rPr>
              <a:t>(Click)</a:t>
            </a:r>
          </a:p>
          <a:p>
            <a:endParaRPr lang="en-US" altLang="en-US" b="0" dirty="0">
              <a:latin typeface="Times New Roman" panose="02020603050405020304" pitchFamily="18" charset="0"/>
            </a:endParaRPr>
          </a:p>
          <a:p>
            <a:r>
              <a:rPr lang="en-US" altLang="en-US" b="0" dirty="0">
                <a:latin typeface="Times New Roman" panose="02020603050405020304" pitchFamily="18" charset="0"/>
              </a:rPr>
              <a:t>And </a:t>
            </a:r>
            <a:r>
              <a:rPr lang="en-US" altLang="en-US" b="1" dirty="0">
                <a:latin typeface="Times New Roman" panose="02020603050405020304" pitchFamily="18" charset="0"/>
              </a:rPr>
              <a:t>Risk</a:t>
            </a:r>
            <a:r>
              <a:rPr lang="en-US" altLang="en-US" b="1" baseline="0" dirty="0">
                <a:latin typeface="Times New Roman" panose="02020603050405020304" pitchFamily="18" charset="0"/>
              </a:rPr>
              <a:t> Assessment – </a:t>
            </a:r>
            <a:r>
              <a:rPr lang="en-US" altLang="en-US" b="0" baseline="0" dirty="0">
                <a:latin typeface="Times New Roman" panose="02020603050405020304" pitchFamily="18" charset="0"/>
              </a:rPr>
              <a:t>involves determining how likely it is that an identified risk will compromise safety and the severity of consequences if it does.</a:t>
            </a:r>
          </a:p>
          <a:p>
            <a:endParaRPr lang="en-US" altLang="en-US" dirty="0">
              <a:latin typeface="Times New Roman" panose="02020603050405020304" pitchFamily="18" charset="0"/>
            </a:endParaRPr>
          </a:p>
          <a:p>
            <a:r>
              <a:rPr lang="en-US" altLang="en-US" b="1" dirty="0">
                <a:latin typeface="Times New Roman" panose="02020603050405020304" pitchFamily="18" charset="0"/>
              </a:rPr>
              <a:t>(Next Slide)</a:t>
            </a:r>
          </a:p>
        </p:txBody>
      </p:sp>
    </p:spTree>
    <p:extLst>
      <p:ext uri="{BB962C8B-B14F-4D97-AF65-F5344CB8AC3E}">
        <p14:creationId xmlns:p14="http://schemas.microsoft.com/office/powerpoint/2010/main" val="101958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Management is now included</a:t>
            </a:r>
            <a:r>
              <a:rPr lang="en-US" baseline="0" dirty="0"/>
              <a:t> in pilot certification standards so it should be familiar to all CFIs and their students.  But Risk Management is only part of the human factors story. Let’s begin by acknowledging how far we’ve come in General Aviation Safety and then look at where we need to go next.</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276867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come a long way in GA Safety</a:t>
            </a:r>
            <a:r>
              <a:rPr lang="en-US" baseline="0" dirty="0"/>
              <a:t> </a:t>
            </a:r>
            <a:r>
              <a:rPr lang="en-US" dirty="0"/>
              <a:t>and,</a:t>
            </a:r>
            <a:r>
              <a:rPr lang="en-US" baseline="0" dirty="0"/>
              <a:t> </a:t>
            </a:r>
            <a:r>
              <a:rPr lang="en-US" b="1" baseline="0" dirty="0"/>
              <a:t>if we keep doing what we’re doing, we can expect the accident rate to stay where it is</a:t>
            </a:r>
            <a:r>
              <a:rPr lang="en-US" baseline="0" dirty="0"/>
              <a:t>.  But, </a:t>
            </a:r>
            <a:r>
              <a:rPr lang="en-US" dirty="0"/>
              <a:t>as we said before, we’ll have to explore some new ground if we’re going to drive the GA Accident Rate lower.  We’re going to have to look at how</a:t>
            </a:r>
            <a:r>
              <a:rPr lang="en-US" baseline="0" dirty="0"/>
              <a:t> and </a:t>
            </a:r>
            <a:r>
              <a:rPr lang="en-US" dirty="0"/>
              <a:t>why humans succeed …..  and fail.  We’ll have to find ways to facilitate success and ways</a:t>
            </a:r>
            <a:r>
              <a:rPr lang="en-US" baseline="0" dirty="0"/>
              <a:t> to eliminate or reduce the risk of failure.</a:t>
            </a:r>
            <a:endParaRPr lang="en-US" dirty="0"/>
          </a:p>
          <a:p>
            <a:endParaRPr lang="en-US" dirty="0"/>
          </a:p>
          <a:p>
            <a:r>
              <a:rPr lang="en-US" b="1" dirty="0"/>
              <a:t>(Next</a:t>
            </a:r>
            <a:r>
              <a:rPr lang="en-US" b="1" baseline="0" dirty="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96783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So this is where we begin the next leg of our journey with an introduction to Human Factors – The Final Frontier.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15542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“human factors” refers to the wide range of issues affecting how people perform tasks in their work and leisure environments.</a:t>
            </a:r>
            <a:r>
              <a:rPr lang="en-US" baseline="0" dirty="0"/>
              <a:t>  Human factors study applies knowledge of the human body and mind to better understand human capabilities and limitations.  This allows us to better design tasks, systems, and technology in order to optimize the relationship between human operators and the environments within which they work.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18242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human factors facilitates</a:t>
            </a:r>
            <a:r>
              <a:rPr lang="en-US" baseline="0" dirty="0"/>
              <a:t> communication.  We are better able to craft messages and better able to understand them.</a:t>
            </a:r>
          </a:p>
          <a:p>
            <a:r>
              <a:rPr lang="en-US" baseline="0" dirty="0"/>
              <a:t>Decision making is much improved when human factors are taken into account.</a:t>
            </a:r>
          </a:p>
          <a:p>
            <a:r>
              <a:rPr lang="en-US" baseline="0" dirty="0"/>
              <a:t>Understanding how we function under stress and managing our responses to stressful situations makes it much more likely we’ll survive a crisis.</a:t>
            </a:r>
          </a:p>
          <a:p>
            <a:r>
              <a:rPr lang="en-US" baseline="0" dirty="0"/>
              <a:t>Human Factors-aware Flight Instructors can craft more effective instructional experiences for students.</a:t>
            </a:r>
          </a:p>
          <a:p>
            <a:r>
              <a:rPr lang="en-US" baseline="0" dirty="0"/>
              <a:t>And students who are versed in HF are better able to absorb and retain information.  </a:t>
            </a:r>
            <a:r>
              <a:rPr lang="en-US" b="1" baseline="0" dirty="0"/>
              <a:t>(Click)</a:t>
            </a:r>
          </a:p>
          <a:p>
            <a:endParaRPr lang="en-US" b="1" baseline="0" dirty="0"/>
          </a:p>
          <a:p>
            <a:r>
              <a:rPr lang="en-US" b="0" baseline="0" dirty="0"/>
              <a:t>That all adds up to safer, more efficient flight operations.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87933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aviation accidents result purely from technical factors.  In around 70 to 80 percent of cases, deficiencies in human performance contribute directly to the outcome.  </a:t>
            </a:r>
            <a:r>
              <a:rPr lang="en-US" b="1" dirty="0"/>
              <a:t>(Click)</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World War I spawned improvements in aircraft design and performance.  This also resulted in increased aircraft complexity.  Accident experience prompted aircraft designers to consider human performance requirements. </a:t>
            </a:r>
            <a:r>
              <a:rPr lang="en-US" b="1" dirty="0"/>
              <a:t>(Click)</a:t>
            </a:r>
            <a:endParaRPr lang="en-US" dirty="0"/>
          </a:p>
          <a:p>
            <a:endParaRPr lang="en-US" dirty="0"/>
          </a:p>
          <a:p>
            <a:r>
              <a:rPr lang="en-US" dirty="0"/>
              <a:t>World War II aircraft evolved rapidly and accident numbers increased as pilots struggled to adapt increased performance and to controls and displays far more complex than anything they had experienced before.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693350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a:t>
            </a:r>
            <a:r>
              <a:rPr lang="en-US" baseline="0" dirty="0"/>
              <a:t> development of aviation technology began in World War II beginning the Technical Era that continues to this day.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428930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Increased aircraft capability and complexity required a consideration of human factors.  The military sector sponsored human factors research beginning in the 1940s.  Then major air carrier accidents in the United States and Europe in the 1970s focused attention on Human Factors in private-sector aviation as well.</a:t>
            </a:r>
          </a:p>
          <a:p>
            <a:r>
              <a:rPr lang="en-US"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78957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Supported by information from flight data and cockpit voice recorders; accident</a:t>
            </a:r>
            <a:r>
              <a:rPr lang="en-US" baseline="0" dirty="0"/>
              <a:t> investigations in the 1980s and 90s identified deficiencies in crew resource management.  </a:t>
            </a:r>
            <a:r>
              <a:rPr lang="en-US" b="1" baseline="0" dirty="0"/>
              <a:t>(Click)</a:t>
            </a:r>
          </a:p>
          <a:p>
            <a:endParaRPr lang="en-US" b="1" baseline="0" dirty="0"/>
          </a:p>
          <a:p>
            <a:r>
              <a:rPr lang="en-US" baseline="0" dirty="0"/>
              <a:t>That discovery led to the Crew Resource Management and Single-pilot Resource Management processes that are practiced today.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68422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42245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In-depth accident investigations also showed us that deficiencies at the organizational level were major contributors to crashes.  Thus began the Organizational Era.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15817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turn of the century, studies</a:t>
            </a:r>
            <a:r>
              <a:rPr lang="en-US" baseline="0" dirty="0"/>
              <a:t> of organizational accidents led us to the Total System Era that seeks to infuse safety attributes and safety risk management throughout our operations.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899272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heard of the accident chain – a series of circumstances, events, and decisions that leads to an accident.</a:t>
            </a:r>
            <a:r>
              <a:rPr lang="en-US" baseline="0" dirty="0"/>
              <a:t>  We are told that breaking any link in the chain can prevent the accident.  </a:t>
            </a:r>
            <a:r>
              <a:rPr lang="en-US" b="1" baseline="0" dirty="0"/>
              <a:t>(Click)</a:t>
            </a:r>
          </a:p>
          <a:p>
            <a:endParaRPr lang="en-US" b="1" baseline="0" dirty="0"/>
          </a:p>
          <a:p>
            <a:r>
              <a:rPr lang="en-US" b="0" baseline="0" dirty="0"/>
              <a:t>Investigators – looking from the accident backwards are often able to identify these precursory links.  </a:t>
            </a:r>
            <a:r>
              <a:rPr lang="en-US" b="1" baseline="0" dirty="0"/>
              <a:t>(Click)</a:t>
            </a:r>
            <a:endParaRPr lang="en-US" b="0" baseline="0" dirty="0"/>
          </a:p>
          <a:p>
            <a:endParaRPr lang="en-US" b="0" baseline="0" dirty="0"/>
          </a:p>
          <a:p>
            <a:r>
              <a:rPr lang="en-US" b="0" baseline="0" dirty="0"/>
              <a:t>But it’s much more difficult to see them when looking forward from the pilot’s point of view.</a:t>
            </a:r>
          </a:p>
          <a:p>
            <a:endParaRPr lang="en-US" b="0" baseline="0" dirty="0"/>
          </a:p>
          <a:p>
            <a:r>
              <a:rPr lang="en-US" b="0" baseline="0" dirty="0"/>
              <a:t>Human Factors knowledge helps us to devise technologies, policies, and processes that defend against human error.  Dr. James Reason has a very good model of how this works.</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994624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describes the accident chain as slices of Swiss cheese.  Only when the holes align do accidents</a:t>
            </a:r>
            <a:r>
              <a:rPr lang="en-US" baseline="0" dirty="0"/>
              <a:t> occur.  Referencing his illustration, we can begin to see the systemic nature of flight operations and that perspective helps us to look for and correct inadequacies before they become links in an accident chain.  Let’s take a few minutes to see how the model might apply to our operations.</a:t>
            </a:r>
          </a:p>
          <a:p>
            <a:endParaRPr lang="en-US" baseline="0" dirty="0"/>
          </a:p>
          <a:p>
            <a:r>
              <a:rPr lang="en-US" baseline="0" dirty="0"/>
              <a:t>Reading left to right, the first three slices represent latent conditions; that is, factors and conditions that are always present before and during flight.  Latent conditions exist but they may not be obvious.  They may even be concealed until, through a combination of circumstances, they are revealed.  </a:t>
            </a:r>
            <a:r>
              <a:rPr lang="en-US" b="1" baseline="0" dirty="0"/>
              <a:t>(Click)  </a:t>
            </a:r>
          </a:p>
          <a:p>
            <a:endParaRPr lang="en-US" b="1" baseline="0" dirty="0"/>
          </a:p>
          <a:p>
            <a:r>
              <a:rPr lang="en-US" b="0" baseline="0" dirty="0"/>
              <a:t>Organizational factors would include Operational policies and procedures, regulatory requirements, training and proficiency. </a:t>
            </a:r>
            <a:r>
              <a:rPr lang="en-US" b="1" baseline="0" dirty="0"/>
              <a:t>(Click) </a:t>
            </a:r>
            <a:endParaRPr lang="en-US" b="0" baseline="0" dirty="0"/>
          </a:p>
          <a:p>
            <a:endParaRPr lang="en-US" baseline="0" dirty="0"/>
          </a:p>
          <a:p>
            <a:r>
              <a:rPr lang="en-US" baseline="0" dirty="0"/>
              <a:t>Task and Environmental Conditions include, mission and schedule, weather, terrain, time of day, pilot health, nutrition, hydration and rest. </a:t>
            </a:r>
            <a:r>
              <a:rPr lang="en-US" b="1" baseline="0" dirty="0"/>
              <a:t>(Click) </a:t>
            </a:r>
          </a:p>
          <a:p>
            <a:endParaRPr lang="en-US" b="1" baseline="0" dirty="0"/>
          </a:p>
          <a:p>
            <a:r>
              <a:rPr lang="en-US" b="0" baseline="0" dirty="0"/>
              <a:t>Active failures include, flying while ill, fatigued, or impaired, continued flight into adverse weather conditions, regulatory and policy violations.</a:t>
            </a:r>
          </a:p>
          <a:p>
            <a:endParaRPr lang="en-US" b="0" baseline="0" dirty="0"/>
          </a:p>
          <a:p>
            <a:r>
              <a:rPr lang="en-US" b="0" i="0" baseline="0" dirty="0"/>
              <a:t>And finally, we consider defenses, many of which are latent.  Some may even be built into the aircraft. </a:t>
            </a:r>
            <a:r>
              <a:rPr lang="en-US" b="1" baseline="0" dirty="0"/>
              <a:t>(Click) </a:t>
            </a:r>
          </a:p>
          <a:p>
            <a:endParaRPr lang="en-US" b="1" i="0" baseline="0" dirty="0"/>
          </a:p>
          <a:p>
            <a:r>
              <a:rPr lang="en-US" b="0" i="0" baseline="0" dirty="0"/>
              <a:t>Defenses include, controls and barriers to prevent accidents or limit their consequences, dispatch, preflight planning, and inspections and engineered defenses such as stall and gear warning systems and automation. Many of these are also latent conditions.  In fact, some may be built into the airplane.  What might fall into this category?</a:t>
            </a:r>
          </a:p>
          <a:p>
            <a:endParaRPr lang="en-US" b="1" i="0" baseline="0" dirty="0"/>
          </a:p>
          <a:p>
            <a:r>
              <a:rPr lang="en-US" baseline="0" dirty="0"/>
              <a:t>The illustration helps us to understand that accident precursors can be present on any flight but defenses and proper individual and team actions can prevent them from leading to a disaster. </a:t>
            </a:r>
          </a:p>
          <a:p>
            <a:endParaRPr lang="en-US" b="1" i="0" baseline="0" dirty="0"/>
          </a:p>
          <a:p>
            <a:r>
              <a:rPr lang="en-US" b="1" i="0"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78464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 human factors challenge continues with ever more complex aircraft, automation, and tasking.  Errors are present in every human activity.  Many</a:t>
            </a:r>
            <a:r>
              <a:rPr lang="en-US" baseline="0" dirty="0"/>
              <a:t>, if not most, errors have little impact on our objectives but some result in disastrous consequences.  </a:t>
            </a:r>
            <a:r>
              <a:rPr lang="en-US" b="1" baseline="0" dirty="0"/>
              <a:t>(Click) </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Knowing when</a:t>
            </a:r>
            <a:r>
              <a:rPr lang="en-US" baseline="0" dirty="0"/>
              <a:t> and where humans are likely to make mistakes has helped us to understand that errors rarely occur in a vacuum but rather within organizational and operational systems. </a:t>
            </a:r>
            <a:r>
              <a:rPr lang="en-US" b="1" baseline="0" dirty="0"/>
              <a:t>(Click) </a:t>
            </a:r>
          </a:p>
          <a:p>
            <a:endParaRPr lang="en-US" baseline="0" dirty="0"/>
          </a:p>
          <a:p>
            <a:r>
              <a:rPr lang="en-US" baseline="0" dirty="0"/>
              <a:t>That allows us to design safety management systems that feature error-tolerant processes with built in checks and balances and complementary assistive technology.</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88530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that assistive - often automated - technology</a:t>
            </a:r>
            <a:r>
              <a:rPr lang="en-US" baseline="0" dirty="0"/>
              <a:t> has caused an over-reliance on its’ availability.  Pilots who rely too heavily on automation tend to mistrust their abilities.  Indeed, hand flying skills diminish rapidly when they are not exercised regularly, thus promoting even more reliance on automation.  </a:t>
            </a:r>
          </a:p>
          <a:p>
            <a:endParaRPr lang="en-US" baseline="0" dirty="0"/>
          </a:p>
          <a:p>
            <a:r>
              <a:rPr lang="en-US" baseline="0" dirty="0"/>
              <a:t>Pilot shortages have strained existing operations that are pressured to do more with less and to accelerate their training programs in order to meet the demand.</a:t>
            </a:r>
          </a:p>
          <a:p>
            <a:endParaRPr lang="en-US" baseline="0" dirty="0"/>
          </a:p>
          <a:p>
            <a:r>
              <a:rPr lang="en-US" baseline="0" dirty="0"/>
              <a:t>The world wide increase in terrorism puts additional pressure on safety and security systems as does the increased collision hazard posed by drones. </a:t>
            </a:r>
          </a:p>
          <a:p>
            <a:endParaRPr lang="en-US" baseline="0" dirty="0"/>
          </a:p>
          <a:p>
            <a:r>
              <a:rPr lang="en-US" baseline="0" dirty="0"/>
              <a:t>How effectively we collectively and individually deal with these and other challenges has a lot to do with our shared beliefs, attitudes, norms, and values.  There’s a name for that.  Does anyone know what it is?</a:t>
            </a:r>
          </a:p>
          <a:p>
            <a:endParaRPr lang="en-US" baseline="0" dirty="0"/>
          </a:p>
          <a:p>
            <a:r>
              <a:rPr lang="en-US" b="1" baseline="0" dirty="0"/>
              <a:t>Presentation note:  </a:t>
            </a:r>
            <a:r>
              <a:rPr lang="en-US" b="0" i="1" baseline="0" dirty="0"/>
              <a:t>Solicit answers from audience.  Then: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209597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beliefs, attitudes, norms and values that people within an organization share are described as </a:t>
            </a:r>
            <a:r>
              <a:rPr lang="en-US" i="0" dirty="0"/>
              <a:t>Organizational</a:t>
            </a:r>
            <a:r>
              <a:rPr lang="en-US" i="0" baseline="0" dirty="0"/>
              <a:t> Culture.  You could describe culture as, “the way we do things around here”.</a:t>
            </a:r>
          </a:p>
          <a:p>
            <a:endParaRPr lang="en-US" i="0" baseline="0" dirty="0"/>
          </a:p>
          <a:p>
            <a:r>
              <a:rPr lang="en-US" i="0" baseline="0" dirty="0"/>
              <a:t>Safety Culture is an essential part of organizational culture.  It affects the way the organization manages safety and therefore, the ultimate effectiveness of its safety management system.</a:t>
            </a:r>
          </a:p>
          <a:p>
            <a:endParaRPr lang="en-US" i="0" baseline="0" dirty="0"/>
          </a:p>
          <a:p>
            <a:r>
              <a:rPr lang="en-US" b="1" i="0"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718561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may feel,</a:t>
            </a:r>
            <a:r>
              <a:rPr lang="en-US" baseline="0" dirty="0"/>
              <a:t> as this pilot does, that they aren’t subject to cultural influences – especially when they are flying.  </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Well, like it or not, we are </a:t>
            </a:r>
            <a:r>
              <a:rPr lang="en-US" b="0" i="0" baseline="0" dirty="0"/>
              <a:t>all exponents of multiple cultures and subject to common cultural influences.  Even attendance at this program is likely driven by belief in the efficacy of safety cultures.  Membership in The FAASTeam is another choice driven by culture as is meeting a group of pilots for lunch at the airport café.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470413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is a really big deal and very much worth our consideration.  Culture defines a group’s work</a:t>
            </a:r>
            <a:r>
              <a:rPr lang="en-US" baseline="0" dirty="0"/>
              <a:t> and safety ethics and even group identity.  </a:t>
            </a:r>
          </a:p>
          <a:p>
            <a:endParaRPr lang="en-US" baseline="0" dirty="0"/>
          </a:p>
          <a:p>
            <a:r>
              <a:rPr lang="en-US" baseline="0" dirty="0"/>
              <a:t>Cultural rules may be reflected in documented policy and procedures or they may be unwritten.  But either way they are very powerful.  Remember culture is comprised of our beliefs, attitudes, norms and values.  </a:t>
            </a:r>
          </a:p>
          <a:p>
            <a:endParaRPr lang="en-US" baseline="0" dirty="0"/>
          </a:p>
          <a:p>
            <a:r>
              <a:rPr lang="en-US" baseline="0" dirty="0"/>
              <a:t>Successful companies value production and profit and they reward workers who meet or exceed production goals. But if profit and production are not balanced with protection (safety) bad outcomes may be expected.  </a:t>
            </a:r>
          </a:p>
          <a:p>
            <a:endParaRPr lang="en-US" baseline="0" dirty="0"/>
          </a:p>
          <a:p>
            <a:r>
              <a:rPr lang="en-US" baseline="0" dirty="0"/>
              <a:t>We and our aviation associates create local cultures that may be very safety conscious or more willing to accept risk.  Either way it behooves us to commit to safe decisions and actions. </a:t>
            </a:r>
          </a:p>
          <a:p>
            <a:endParaRPr lang="en-US" baseline="0" dirty="0"/>
          </a:p>
          <a:p>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447180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Sometimes cultures that value production can unintentionally compromise safety. Three workers in a facility that prepared fuel for use in experimental nuclear reactors were provided detailed instructions for producing very small amounts of material.  </a:t>
            </a:r>
            <a:r>
              <a:rPr lang="en-US" b="1" baseline="0" dirty="0"/>
              <a:t>(Click)</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They reasoned that time and labor could be saved by mixing more material per batch.  Although well meaning and industrious, the workers didn’t know that mixing larger amounts of radioactive materials could precipitate an uncontrollable atomic reaction.  </a:t>
            </a:r>
            <a:r>
              <a:rPr lang="en-US" b="1" baseline="0" dirty="0"/>
              <a:t>(Click)</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 uncontained nuclear reaction contaminated the facility and fatally injured two of the workers.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43140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0" i="0" baseline="0" dirty="0">
                <a:latin typeface="Arial" panose="020B0604020202020204" pitchFamily="34" charset="0"/>
                <a:ea typeface="ＭＳ Ｐゴシック" pitchFamily="34" charset="-128"/>
                <a:cs typeface="Arial" panose="020B0604020202020204" pitchFamily="34" charset="0"/>
              </a:rPr>
              <a:t>We discussed Safety Risk Management in previous Topic of the Month offerings.  Because we’ll need some of the information from that presentation in this one, let’s begin with a review.  If you weren’t able to attend the SRM shows, don’t worry.  You’ll get the idea quickly. </a:t>
            </a:r>
          </a:p>
          <a:p>
            <a:pPr eaLnBrk="1" hangingPunct="1"/>
            <a:endParaRPr lang="en-US" i="1" dirty="0">
              <a:latin typeface="Times New Roman" pitchFamily="18" charset="0"/>
              <a:ea typeface="ＭＳ Ｐゴシック" pitchFamily="34" charset="-128"/>
            </a:endParaRPr>
          </a:p>
          <a:p>
            <a:pPr eaLnBrk="1" hangingPunct="1"/>
            <a:r>
              <a:rPr lang="en-US" sz="1200" b="0" i="0" kern="1200" dirty="0">
                <a:solidFill>
                  <a:schemeClr val="tx1"/>
                </a:solidFill>
                <a:effectLst/>
                <a:latin typeface="Arial" panose="020B0604020202020204" pitchFamily="34" charset="0"/>
                <a:ea typeface="+mn-ea"/>
                <a:cs typeface="Arial" panose="020B0604020202020204" pitchFamily="34" charset="0"/>
              </a:rPr>
              <a:t>We’ll begin with Foundational Elements of Safety but, before we go there – let’s celebrate!</a:t>
            </a:r>
            <a:endParaRPr lang="en-US" b="0" i="0"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085681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definition of a well developed safety culture</a:t>
            </a:r>
            <a:r>
              <a:rPr lang="en-US" baseline="0" dirty="0"/>
              <a:t> and an opportunity to visit the enabling nature of safety.  Robust safety management programs employed through a team of dedicated, proficient people can enable organizations to perform incredibly difficult and dangerous tasks in safety.   </a:t>
            </a:r>
          </a:p>
          <a:p>
            <a:endParaRPr lang="en-US" baseline="0" dirty="0"/>
          </a:p>
          <a:p>
            <a:r>
              <a:rPr lang="en-US" baseline="0" dirty="0"/>
              <a:t>Military demonstration teams are able to perform thousands of flight demonstrations without mishap not because they are lucky; but because every member of the team from the commanding officer to the newest member is an active member of the organizational safety culture.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Dr. Reason also produced a model of the five key ingredients</a:t>
            </a:r>
            <a:r>
              <a:rPr lang="en-US" baseline="0" dirty="0"/>
              <a:t> of effective safety cultures.  Let’s see what he has to say about them.</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73309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Presentation note:  </a:t>
            </a:r>
            <a:r>
              <a:rPr lang="en-US" b="0" i="1" baseline="0" dirty="0"/>
              <a:t>click on each element to reveal detail for that ingredient.  </a:t>
            </a:r>
          </a:p>
          <a:p>
            <a:endParaRPr lang="en-US" b="0" i="1" baseline="0" dirty="0"/>
          </a:p>
          <a:p>
            <a:r>
              <a:rPr lang="en-US" b="1" i="1" baseline="0" dirty="0"/>
              <a:t>Informed Cultures </a:t>
            </a:r>
            <a:r>
              <a:rPr lang="en-US" b="0" i="1" baseline="0" dirty="0"/>
              <a:t>– collect and act upon current knowledge about the human, technical, organizational, and environmental factors influencing the safety of the system.</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Reporting Cultures </a:t>
            </a:r>
            <a:r>
              <a:rPr lang="en-US" b="0" i="1" baseline="0" dirty="0"/>
              <a:t>–</a:t>
            </a:r>
            <a:r>
              <a:rPr lang="en-US" b="1" i="1" baseline="0" dirty="0"/>
              <a:t> </a:t>
            </a:r>
            <a:r>
              <a:rPr lang="en-US" b="0" i="1" baseline="0" dirty="0"/>
              <a:t>reward reporting and discussion of errors and best practices. </a:t>
            </a:r>
            <a:r>
              <a:rPr lang="en-US" sz="1200" i="1" dirty="0">
                <a:solidFill>
                  <a:srgbClr val="1D2F68"/>
                </a:solidFill>
              </a:rPr>
              <a:t>They use information discovered in the reporting process to improve safety processes and procedures.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Learning Cultures </a:t>
            </a:r>
            <a:r>
              <a:rPr lang="en-US" b="0" i="1" baseline="0" dirty="0"/>
              <a:t>– </a:t>
            </a:r>
            <a:r>
              <a:rPr lang="en-US" sz="1200" i="1" dirty="0">
                <a:solidFill>
                  <a:srgbClr val="1D2F68"/>
                </a:solidFill>
              </a:rPr>
              <a:t>Are constantly evolving and improving in response to safety information gleaned from operations monitoring and robust reporting cultures.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Flexible Cultures </a:t>
            </a:r>
            <a:r>
              <a:rPr lang="en-US" b="0" i="1" baseline="0" dirty="0"/>
              <a:t>– </a:t>
            </a:r>
            <a:r>
              <a:rPr lang="en-US" sz="1200" i="1" dirty="0">
                <a:solidFill>
                  <a:srgbClr val="1D2F68"/>
                </a:solidFill>
              </a:rPr>
              <a:t>Encourage effective relationships that support mission objectives.  They are often organized as groups of professionals working together to achieve common goals rather than hierarches of managers and employees.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Just Cultures </a:t>
            </a:r>
            <a:r>
              <a:rPr lang="en-US" b="0" i="1" baseline="0" dirty="0"/>
              <a:t>- </a:t>
            </a:r>
            <a:r>
              <a:rPr lang="en-US" sz="1200" i="1" dirty="0">
                <a:solidFill>
                  <a:srgbClr val="1D2F68"/>
                </a:solidFill>
              </a:rPr>
              <a:t>Foster an atmosphere of trust by encouraging and rewarding the disclosure of safety information while maintaining accountability and a clear distinction between acceptable and unacceptable behavior.</a:t>
            </a:r>
          </a:p>
          <a:p>
            <a:endParaRPr lang="en-US" b="0" i="1" baseline="0" dirty="0"/>
          </a:p>
          <a:p>
            <a:r>
              <a:rPr lang="en-US" b="0" i="1" baseline="0" dirty="0"/>
              <a:t>When each ingredient has been revealed:</a:t>
            </a:r>
          </a:p>
          <a:p>
            <a:endParaRPr lang="en-US" b="0" i="1" baseline="0" dirty="0"/>
          </a:p>
          <a:p>
            <a:pPr marL="0" indent="0">
              <a:buFont typeface="Arial" panose="020B0604020202020204" pitchFamily="34" charset="0"/>
              <a:buNone/>
            </a:pPr>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86291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a:t>
            </a:r>
            <a:r>
              <a:rPr lang="en-US" baseline="0" dirty="0"/>
              <a:t> discuss what attributes individual pilots might exhibit in support of each ingredient.  What are some attributes of Informed Pilots?</a:t>
            </a:r>
          </a:p>
          <a:p>
            <a:endParaRPr lang="en-US" baseline="0" dirty="0"/>
          </a:p>
          <a:p>
            <a:r>
              <a:rPr lang="en-US" b="1" baseline="0" dirty="0"/>
              <a:t>Presentation note:  </a:t>
            </a:r>
            <a:r>
              <a:rPr lang="en-US" b="0" i="1" baseline="0" dirty="0"/>
              <a:t>As each ingredient is discussed, click to reveal detail for that ingredient.  When each ingredient has been revealed:</a:t>
            </a:r>
            <a:endParaRPr lang="en-US" b="1" i="0" baseline="0" dirty="0"/>
          </a:p>
          <a:p>
            <a:endParaRPr lang="en-US" b="0" i="1" baseline="0" dirty="0"/>
          </a:p>
          <a:p>
            <a:pPr marL="171450" indent="-171450">
              <a:buFont typeface="Arial" panose="020B0604020202020204" pitchFamily="34" charset="0"/>
              <a:buChar char="•"/>
            </a:pPr>
            <a:r>
              <a:rPr lang="en-US" b="1" i="1" baseline="0" dirty="0"/>
              <a:t>Informed Pilots - </a:t>
            </a:r>
            <a:r>
              <a:rPr lang="en-US" b="0" i="1" baseline="0" dirty="0"/>
              <a:t>gather all available information before flight and identify hazards that may compromise safety.  They eliminate or mitigate the risks those hazards pose before takeoff and continuously update their assessments with new information en route.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baseline="0" dirty="0"/>
              <a:t>Reporting Pilots - </a:t>
            </a:r>
            <a:r>
              <a:rPr lang="en-US" b="0" i="1" baseline="0" dirty="0"/>
              <a:t>do not hesitate to discuss and learn from errors they make.  They strive to report objectively and without bias.  They seek guidance and coaching from flight instructors and peers.</a:t>
            </a:r>
            <a:endParaRPr lang="en-US" b="1" i="1" baseline="0" dirty="0"/>
          </a:p>
          <a:p>
            <a:pPr marL="171450" indent="-171450">
              <a:buFont typeface="Arial" panose="020B0604020202020204" pitchFamily="34" charset="0"/>
              <a:buChar char="•"/>
            </a:pPr>
            <a:r>
              <a:rPr lang="en-US" b="1" i="1" baseline="0" dirty="0"/>
              <a:t>Learning Pilots - </a:t>
            </a:r>
            <a:r>
              <a:rPr lang="en-US" b="0" i="1" baseline="0" dirty="0"/>
              <a:t>are constantly learning from their experiences and from those of their peers.  They participate in continuing education and proficiency training and they use lessons learned to improve their operational procedures.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baseline="0" dirty="0"/>
              <a:t>Flexible Pilots</a:t>
            </a:r>
            <a:r>
              <a:rPr lang="en-US" b="0" i="1" baseline="0" dirty="0"/>
              <a:t> - </a:t>
            </a:r>
            <a:r>
              <a:rPr lang="en-US" sz="1200" i="1" dirty="0"/>
              <a:t>are flexible in their relationships and in their mission planning and execution.  The are willing to adapt to changing conditions and priorities but only if they can maintain an equivalent or higher level of safety.</a:t>
            </a:r>
            <a:endParaRPr lang="en-US" b="1" i="1" baseline="0" dirty="0"/>
          </a:p>
          <a:p>
            <a:pPr marL="171450" indent="-171450">
              <a:buFont typeface="Arial" panose="020B0604020202020204" pitchFamily="34" charset="0"/>
              <a:buChar char="•"/>
            </a:pPr>
            <a:r>
              <a:rPr lang="en-US" b="1" i="1" baseline="0" dirty="0"/>
              <a:t>Just Culture Pilots - </a:t>
            </a:r>
            <a:r>
              <a:rPr lang="en-US" b="0" i="1" baseline="0" dirty="0"/>
              <a:t>understand that errors are inevitable and that they have a responsibility to disclose them in order to provide information useful to crafting more effective processes and procedures.  They expect to be treated fairly but also to be held accountable for their actions – especially those that are violations of policy, procedure, or regulation.</a:t>
            </a:r>
          </a:p>
          <a:p>
            <a:pPr marL="171450" indent="-171450">
              <a:buFont typeface="Arial" panose="020B0604020202020204" pitchFamily="34" charset="0"/>
              <a:buChar char="•"/>
            </a:pPr>
            <a:endParaRPr lang="en-US" b="0" i="1" baseline="0" dirty="0"/>
          </a:p>
          <a:p>
            <a:pPr marL="0" indent="0">
              <a:buFont typeface="Arial" panose="020B0604020202020204" pitchFamily="34" charset="0"/>
              <a:buNone/>
            </a:pPr>
            <a:r>
              <a:rPr lang="en-US" b="0" i="1" baseline="0" dirty="0"/>
              <a:t>When discussion is complete:</a:t>
            </a:r>
          </a:p>
          <a:p>
            <a:pPr marL="0" indent="0">
              <a:buFont typeface="Arial" panose="020B0604020202020204" pitchFamily="34" charset="0"/>
              <a:buNone/>
            </a:pPr>
            <a:endParaRPr lang="en-US" b="0" i="1" baseline="0" dirty="0"/>
          </a:p>
          <a:p>
            <a:pPr marL="0" indent="0">
              <a:buFont typeface="Arial" panose="020B0604020202020204" pitchFamily="34" charset="0"/>
              <a:buNone/>
            </a:pPr>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792940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our story of the unintended nuclear reaction:</a:t>
            </a:r>
          </a:p>
          <a:p>
            <a:endParaRPr lang="en-US" dirty="0"/>
          </a:p>
          <a:p>
            <a:r>
              <a:rPr lang="en-US" dirty="0"/>
              <a:t>We</a:t>
            </a:r>
            <a:r>
              <a:rPr lang="en-US" baseline="0" dirty="0"/>
              <a:t> could say that the culture was flexible in that it supported the ad hoc process improvement idea.  What cultural ingredient or ingredients from Dr. Reason’s recipe could have prevented the disaster?</a:t>
            </a:r>
          </a:p>
          <a:p>
            <a:endParaRPr lang="en-US" baseline="0" dirty="0"/>
          </a:p>
          <a:p>
            <a:r>
              <a:rPr lang="en-US" b="1" baseline="0" dirty="0"/>
              <a:t>Presentation note:  </a:t>
            </a:r>
            <a:r>
              <a:rPr lang="en-US" b="0" i="1" baseline="0" dirty="0"/>
              <a:t>Lead a discussion on the question above.  </a:t>
            </a:r>
          </a:p>
          <a:p>
            <a:r>
              <a:rPr lang="en-US" b="0" i="1" baseline="0" dirty="0"/>
              <a:t>If the workers were informed as to why the process yielded small batches, they would not have attempted the ad hoc process improvement.  A culture that supports learning will certainly take this incident to heart especially if the reporting is comprehensive and correct.  A just culture would likely conclude that the company did not provide sufficient information to the workers as to why the process was intended to yield small batches only.  Learning from the disaster would likely result in a more robust hazard identification and risk analysis process that would address future risks before they become disasters.</a:t>
            </a:r>
          </a:p>
          <a:p>
            <a:endParaRPr lang="en-US" b="0" i="1" baseline="0" dirty="0"/>
          </a:p>
          <a:p>
            <a:r>
              <a:rPr lang="en-US" b="0" i="1" baseline="0" dirty="0"/>
              <a:t>When discussion is complete:</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1203922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 let’s talk a little bit about our local culture.  What common</a:t>
            </a:r>
            <a:r>
              <a:rPr lang="en-US" baseline="0" dirty="0"/>
              <a:t> values does our aviation community hold?  Who do we emulate and why? </a:t>
            </a:r>
            <a:r>
              <a:rPr lang="en-US" dirty="0"/>
              <a:t> </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Presentation note:  </a:t>
            </a:r>
            <a:r>
              <a:rPr lang="en-US" b="0" i="1" baseline="0" dirty="0"/>
              <a:t>Lead a discussion on the topic above.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1" baseline="0" dirty="0"/>
              <a:t>Ask attendees to describe their local safety communities, and what’s being done to foster robust safety cultures within them.</a:t>
            </a:r>
          </a:p>
          <a:p>
            <a:endParaRPr lang="en-US" b="0" i="1" baseline="0" dirty="0"/>
          </a:p>
          <a:p>
            <a:r>
              <a:rPr lang="en-US" b="0" i="1" baseline="0" dirty="0"/>
              <a:t>Address the fact that, “actions speak louder than words”.  Pilots and Flight Instructors must constantly walk the talk and set the example with safety always a prime consideration.  If we speak safety and our actions show otherwise, we’ve lost our credibility.</a:t>
            </a:r>
          </a:p>
          <a:p>
            <a:endParaRPr lang="en-US" b="0" i="1" baseline="0" dirty="0"/>
          </a:p>
          <a:p>
            <a:r>
              <a:rPr lang="en-US" b="0" i="1" baseline="0" dirty="0"/>
              <a:t>When discussion is complete:</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1251047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 think you’ll agree</a:t>
            </a:r>
            <a:r>
              <a:rPr lang="en-US" baseline="0" dirty="0"/>
              <a:t> that human factors is a huge subject area and we’ve just scratched the surface in this Program.  We hope we’ve provided a few things you can use right away and that you’ll be motivated to learn more.  Here’s our recommendation for further investigation.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606377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Australian Civil Aviation Safety Authority has authored an excellent</a:t>
            </a:r>
            <a:r>
              <a:rPr lang="en-US" baseline="0" dirty="0"/>
              <a:t> online Human Factors training program.  They have generously offered to share the program with us and we’ve used it as the basis for ten online courses hosted on FAASafety.gov. We encourage you to take advantage of this tremendous educational opportunity.  </a:t>
            </a:r>
          </a:p>
          <a:p>
            <a:endParaRPr lang="en-US" baseline="0" dirty="0"/>
          </a:p>
          <a:p>
            <a:r>
              <a:rPr lang="en-US" baseline="0" dirty="0"/>
              <a:t>You can access the first two course modules by navigating to the URL or scanning the QR Code on screen.</a:t>
            </a:r>
          </a:p>
          <a:p>
            <a:endParaRPr lang="en-US" baseline="0" dirty="0"/>
          </a:p>
          <a:p>
            <a:r>
              <a:rPr lang="en-US" b="1" baseline="0" dirty="0"/>
              <a:t>Presentation note:  </a:t>
            </a:r>
            <a:r>
              <a:rPr lang="en-US" b="0" i="1" baseline="0" dirty="0"/>
              <a:t>Allow time for audience to copy screen information then:</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3204153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73739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Proficient Pilots </a:t>
            </a:r>
            <a:r>
              <a:rPr lang="en-US" b="0" baseline="0" dirty="0">
                <a:latin typeface="Times New Roman" pitchFamily="18" charset="0"/>
              </a:rPr>
              <a:t>fly regularly with CFIs who will challenge them to review what they know, explore new horizons, and to always do their best.  Of course they must dedicate time and money to their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Encourage your flight</a:t>
            </a:r>
            <a:r>
              <a:rPr lang="en-US" baseline="0" dirty="0">
                <a:latin typeface="Times New Roman" pitchFamily="18" charset="0"/>
              </a:rPr>
              <a:t> training clients </a:t>
            </a:r>
            <a:r>
              <a:rPr lang="en-US" dirty="0">
                <a:latin typeface="Times New Roman" pitchFamily="18" charset="0"/>
              </a:rPr>
              <a:t>to document their achievements in the Wings Proficiency Program.  It’s a great way to stay on top of their game</a:t>
            </a:r>
            <a:r>
              <a:rPr lang="en-US" baseline="0" dirty="0">
                <a:latin typeface="Times New Roman" pitchFamily="18" charset="0"/>
              </a:rPr>
              <a:t> and keep </a:t>
            </a:r>
            <a:r>
              <a:rPr lang="en-US" dirty="0">
                <a:latin typeface="Times New Roman" pitchFamily="18" charset="0"/>
              </a:rPr>
              <a:t>their</a:t>
            </a:r>
            <a:r>
              <a:rPr lang="en-US" baseline="0" dirty="0">
                <a:latin typeface="Times New Roman" pitchFamily="18" charset="0"/>
              </a:rPr>
              <a:t>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257802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dirty="0"/>
          </a:p>
        </p:txBody>
      </p:sp>
    </p:spTree>
    <p:extLst>
      <p:ext uri="{BB962C8B-B14F-4D97-AF65-F5344CB8AC3E}">
        <p14:creationId xmlns:p14="http://schemas.microsoft.com/office/powerpoint/2010/main" val="352659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United States General Aviation has never been safer. </a:t>
            </a:r>
            <a:r>
              <a:rPr lang="en-US" altLang="en-US" dirty="0"/>
              <a:t>Our impressive record of fewer than six total accidents and plu</a:t>
            </a:r>
            <a:r>
              <a:rPr lang="en-US" altLang="en-US" baseline="0" dirty="0"/>
              <a:t>s or minus 1 fatal accident per 100,000 hours of GA flying is worthy of celebration.</a:t>
            </a:r>
            <a:r>
              <a:rPr lang="en-US" altLang="en-US" dirty="0"/>
              <a:t> </a:t>
            </a:r>
            <a:r>
              <a:rPr lang="en-US" altLang="en-US" b="1" baseline="0" dirty="0"/>
              <a:t>(Click)</a:t>
            </a:r>
          </a:p>
          <a:p>
            <a:endParaRPr lang="en-US" altLang="en-US" b="1" baseline="0" dirty="0"/>
          </a:p>
          <a:p>
            <a:r>
              <a:rPr lang="en-US" altLang="en-US" b="0" baseline="0" dirty="0"/>
              <a:t>We can do better but it isn’t going to be easy.  Here’s why</a:t>
            </a:r>
            <a:r>
              <a:rPr lang="en-US" altLang="en-US" baseline="0" dirty="0"/>
              <a:t>.  </a:t>
            </a:r>
          </a:p>
          <a:p>
            <a:endParaRPr lang="en-US" dirty="0"/>
          </a:p>
          <a:p>
            <a:r>
              <a:rPr lang="en-US" b="1"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103997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1" dirty="0">
                <a:latin typeface="Times New Roman" pitchFamily="18" charset="0"/>
                <a:ea typeface="ＭＳ Ｐゴシック" pitchFamily="34" charset="-128"/>
              </a:rPr>
              <a:t>(The End) </a:t>
            </a:r>
          </a:p>
          <a:p>
            <a:pPr eaLnBrk="1" hangingPunct="1"/>
            <a:endParaRPr lang="en-US" b="1"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53380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In the last 50 years we’ve made impressive</a:t>
            </a:r>
            <a:r>
              <a:rPr lang="en-US" altLang="en-US" baseline="0" dirty="0"/>
              <a:t> progress in GA accident reduction but now we find ourselves in a state of equilibrium.  Dramatic reductions in the accident rate are a thing of the past and, if we keep doing everything we’ve been doing, the accident rate will stay at or very close to where it is.  In order to reduce that rate we’ll have to keep on doing what we’re doing but also do something new.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147906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are also transitioning from Reactive Cultures where we wait for something to go wrong and then fix it;</a:t>
            </a:r>
            <a:r>
              <a:rPr lang="en-US" baseline="0" dirty="0"/>
              <a:t> to Proactive “Just” cultures. </a:t>
            </a:r>
            <a:r>
              <a:rPr lang="en-US" b="1" baseline="0" dirty="0"/>
              <a:t>(Click)</a:t>
            </a:r>
          </a:p>
          <a:p>
            <a:endParaRPr lang="en-US" baseline="0" dirty="0"/>
          </a:p>
          <a:p>
            <a:r>
              <a:rPr lang="en-US" baseline="0" dirty="0"/>
              <a:t>Reactive cultures are famous for</a:t>
            </a:r>
            <a:r>
              <a:rPr lang="en-US" dirty="0"/>
              <a:t> blaming,</a:t>
            </a:r>
            <a:r>
              <a:rPr lang="en-US" baseline="0" dirty="0"/>
              <a:t> shaming, and retraining or even firing pilots who are involved in accidents and incidents.</a:t>
            </a:r>
            <a:r>
              <a:rPr lang="en-US" b="0" i="1" baseline="0" dirty="0"/>
              <a:t>  </a:t>
            </a:r>
            <a:r>
              <a:rPr lang="en-US" b="0" i="0" baseline="0" dirty="0"/>
              <a:t>They might even </a:t>
            </a:r>
            <a:r>
              <a:rPr lang="en-US" baseline="0" dirty="0"/>
              <a:t>look at the procedure or procedures involved and make adjustments that will hopefully prevent another occurrence. The trouble with this way of thinking is; you have to have an undesirable event before you begin to think about how to avoid it.  And if you focus your attention on individuals rather than systems and environments; you’re often setting up folks for future failures.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Proactive “Just” cultures are a much better way to go. </a:t>
            </a:r>
            <a:r>
              <a:rPr lang="en-US" b="1" baseline="0" dirty="0"/>
              <a:t>Click)</a:t>
            </a:r>
          </a:p>
          <a:p>
            <a:endParaRPr lang="en-US" baseline="0" dirty="0"/>
          </a:p>
          <a:p>
            <a:r>
              <a:rPr lang="en-US" baseline="0" dirty="0"/>
              <a:t>Proactive cultures ask, “what happened”, rather than, “who’s responsible and how should they be punished?”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Proactive cultures seek to: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identify hazards associated with flight operations,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assess the risk that those hazards would negatively impact safety,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t> and either eliminate those risks or mitigate them to acceptable levels of safety.   </a:t>
            </a:r>
            <a:r>
              <a:rPr lang="en-US" b="1" baseline="0" dirty="0"/>
              <a:t>(Click)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0" baseline="0" dirty="0"/>
              <a:t>Proactive cultures still hold people accountable for their actions but, if they are complying with established regulations, policy, and procedure,  the focus will be on fixing the system rather than fixing the individual.</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235074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Proactive cultures often feature formal Safety Management Systems or SMS.  A SMS consists of 4 foundational pillars.  </a:t>
            </a:r>
            <a:r>
              <a:rPr lang="en-US" b="1" i="0"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Safety Policy </a:t>
            </a:r>
            <a:r>
              <a:rPr lang="en-US" dirty="0"/>
              <a:t>– is a top down commitment</a:t>
            </a:r>
            <a:r>
              <a:rPr lang="en-US" baseline="0" dirty="0"/>
              <a:t> to safety.  In large organizations that means safety is paramount for the CEO all the way to the latest entry-level new hire. For individuals it means an unwavering commitment to safe operations.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Safety Risk Management </a:t>
            </a:r>
            <a:r>
              <a:rPr lang="en-US" baseline="0" dirty="0"/>
              <a:t>– is a formal process that identifies potential hazards,  assesses the likelihood that identified hazards will negatively compromise operations, and predict what the consequences will be should a mishap occur.  SRM also identifies ways to either mitigate hazards or mitigate them to an acceptable level of safety.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Safety Assurance </a:t>
            </a:r>
            <a:r>
              <a:rPr lang="en-US" baseline="0" dirty="0"/>
              <a:t>– monitors and feeds back results and best practices from the Safety Risk Management process.  This feedback is used to refine processes and procedures.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b="1" baseline="0" dirty="0"/>
              <a:t>Safety Promotion </a:t>
            </a:r>
            <a:r>
              <a:rPr lang="en-US" baseline="0" dirty="0"/>
              <a:t>– actively and constantly demonstrates the commitment to safety.  In other words Safety Promotion is walking the talk.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428614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FAA is bringing SMS to General Aviation.  To find out more about the SMS initiative, capture the QR code or navigate to the URL on this screen.</a:t>
            </a:r>
          </a:p>
          <a:p>
            <a:endParaRPr lang="en-US" dirty="0"/>
          </a:p>
          <a:p>
            <a:r>
              <a:rPr lang="en-US" b="1" dirty="0"/>
              <a:t>Presentation note:  </a:t>
            </a:r>
            <a:r>
              <a:rPr lang="en-US" b="0" i="1" dirty="0"/>
              <a:t>Give the audience time to copy the on-screen information then:</a:t>
            </a:r>
          </a:p>
          <a:p>
            <a:endParaRPr lang="en-US" b="0" i="1" dirty="0"/>
          </a:p>
          <a:p>
            <a:r>
              <a:rPr lang="en-US" b="0" i="0" dirty="0"/>
              <a:t>Next,</a:t>
            </a:r>
            <a:r>
              <a:rPr lang="en-US" b="0" i="0" baseline="0" dirty="0"/>
              <a:t> let’s revisit the three foundational elements of safety.</a:t>
            </a:r>
            <a:endParaRPr lang="en-US" b="1" i="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230781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baseline="0" dirty="0"/>
          </a:p>
          <a:p>
            <a:r>
              <a:rPr lang="en-US" b="0" i="0" baseline="0" dirty="0"/>
              <a:t>Our </a:t>
            </a:r>
            <a:r>
              <a:rPr lang="en-US" dirty="0"/>
              <a:t>collective</a:t>
            </a:r>
            <a:r>
              <a:rPr lang="en-US" baseline="0" dirty="0"/>
              <a:t> and individual safety programs are based on these foundational elements:  </a:t>
            </a:r>
            <a:r>
              <a:rPr lang="en-US" b="1" baseline="0" dirty="0"/>
              <a:t>(Click)</a:t>
            </a:r>
            <a:r>
              <a:rPr lang="en-US" baseline="0" dirty="0"/>
              <a:t>	</a:t>
            </a:r>
          </a:p>
          <a:p>
            <a:endParaRPr lang="en-US" baseline="0" dirty="0"/>
          </a:p>
          <a:p>
            <a:pPr marL="171450" indent="-171450">
              <a:buFont typeface="Arial" panose="020B0604020202020204" pitchFamily="34" charset="0"/>
              <a:buChar char="•"/>
            </a:pPr>
            <a:r>
              <a:rPr lang="en-US" baseline="0" dirty="0"/>
              <a:t>Safety Risk Management – hazard identification and risk mitigation,  </a:t>
            </a:r>
          </a:p>
          <a:p>
            <a:pPr marL="628650" lvl="1" indent="-171450">
              <a:buFont typeface="Arial" panose="020B0604020202020204" pitchFamily="34" charset="0"/>
              <a:buChar char="•"/>
            </a:pPr>
            <a:r>
              <a:rPr lang="en-US" b="0" baseline="0" dirty="0"/>
              <a:t>We defined hazards, risks, and risk assessment </a:t>
            </a:r>
            <a:r>
              <a:rPr lang="en-US" b="1" baseline="0" dirty="0"/>
              <a:t>(Click)</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Pilot Proficiency – the skills to do the job, </a:t>
            </a:r>
          </a:p>
          <a:p>
            <a:pPr marL="628650" lvl="1" indent="-171450">
              <a:buFont typeface="Arial" panose="020B0604020202020204" pitchFamily="34" charset="0"/>
              <a:buChar char="•"/>
            </a:pPr>
            <a:r>
              <a:rPr lang="en-US" b="0" baseline="0" dirty="0"/>
              <a:t>We discussed the necessity of continuing proficiency education for pilots in the context of FAA’s </a:t>
            </a:r>
            <a:r>
              <a:rPr lang="en-US" b="1" i="1" baseline="0" dirty="0"/>
              <a:t>WINGS </a:t>
            </a:r>
            <a:r>
              <a:rPr lang="en-US" b="0" i="0" baseline="0" dirty="0"/>
              <a:t>Pilot Proficiency Program </a:t>
            </a:r>
            <a:r>
              <a:rPr lang="en-US" b="1" baseline="0" dirty="0"/>
              <a:t>(Click)</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and we discussed the benefits and challenges presented by emerging Aviation Technologies.</a:t>
            </a:r>
          </a:p>
          <a:p>
            <a:pPr marL="0" indent="0">
              <a:buFont typeface="Arial" panose="020B0604020202020204" pitchFamily="34" charset="0"/>
              <a:buNone/>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2299008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br>
              <a:rPr lang="en-US" sz="1800" baseline="0" dirty="0"/>
            </a:br>
            <a:r>
              <a:rPr lang="en-US" sz="1800" i="0" baseline="0" dirty="0"/>
              <a:t>The Australian Civil Aviation Safety Authority (CASA)</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800" i="0" baseline="0" dirty="0"/>
              <a:t>The National FAA Safety Team (FAASTeam)</a:t>
            </a:r>
          </a:p>
          <a:p>
            <a:pPr>
              <a:buNone/>
            </a:pPr>
            <a:endParaRPr lang="en-US" sz="1800" i="0" baseline="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chart" Target="../charts/chart2.xml"/><Relationship Id="rId5" Type="http://schemas.openxmlformats.org/officeDocument/2006/relationships/image" Target="../media/image20.jpe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web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6.jp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4.png"/><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4.png"/><Relationship Id="rId5" Type="http://schemas.openxmlformats.org/officeDocument/2006/relationships/image" Target="../media/image43.jp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5.pn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notesSlide" Target="../notesSlides/notesSlide36.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jpg"/><Relationship Id="rId5" Type="http://schemas.openxmlformats.org/officeDocument/2006/relationships/hyperlink" Target="about:blank"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415273" y="377936"/>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415273" y="1879521"/>
            <a:ext cx="7011439" cy="1867289"/>
          </a:xfrm>
        </p:spPr>
        <p:txBody>
          <a:bodyPr/>
          <a:lstStyle/>
          <a:p>
            <a:r>
              <a:rPr lang="en-US" dirty="0"/>
              <a:t>Topic of the Month – January Introduction to Human Factors and Safety Culture</a:t>
            </a:r>
          </a:p>
          <a:p>
            <a:endParaRPr lang="en-US" dirty="0"/>
          </a:p>
        </p:txBody>
      </p:sp>
      <p:pic>
        <p:nvPicPr>
          <p:cNvPr id="7" name="Picture 6"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8967" y="1879521"/>
            <a:ext cx="3922290" cy="39222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520596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lstStyle/>
          <a:p>
            <a:r>
              <a:rPr lang="en-US" altLang="en-US" sz="3200" dirty="0"/>
              <a:t>Definitions</a:t>
            </a:r>
          </a:p>
        </p:txBody>
      </p:sp>
      <p:sp>
        <p:nvSpPr>
          <p:cNvPr id="38915" name="Rectangle 3"/>
          <p:cNvSpPr>
            <a:spLocks noGrp="1" noChangeArrowheads="1"/>
          </p:cNvSpPr>
          <p:nvPr>
            <p:ph type="body" idx="4294967295"/>
          </p:nvPr>
        </p:nvSpPr>
        <p:spPr>
          <a:xfrm>
            <a:off x="406608" y="1011693"/>
            <a:ext cx="8444666" cy="4391025"/>
          </a:xfrm>
        </p:spPr>
        <p:txBody>
          <a:bodyPr/>
          <a:lstStyle/>
          <a:p>
            <a:r>
              <a:rPr lang="en-US" altLang="en-US" dirty="0"/>
              <a:t>Hazard – a condition, event, object, or circumstance that could compromise safety.</a:t>
            </a:r>
          </a:p>
          <a:p>
            <a:endParaRPr lang="en-US" altLang="en-US" dirty="0"/>
          </a:p>
          <a:p>
            <a:r>
              <a:rPr lang="en-US" altLang="en-US" dirty="0"/>
              <a:t>Risk – the future impact of hazards that are not eliminated or controlled.</a:t>
            </a:r>
          </a:p>
          <a:p>
            <a:endParaRPr lang="en-US" altLang="en-US" dirty="0"/>
          </a:p>
          <a:p>
            <a:r>
              <a:rPr lang="en-US" altLang="en-US" dirty="0"/>
              <a:t>Risk Assessment – considers the likelihood that a hazard will compromise safety and the severity of consequences if it does.</a:t>
            </a:r>
          </a:p>
          <a:p>
            <a:pPr lvl="1"/>
            <a:endParaRPr lang="en-US" altLang="en-US" dirty="0"/>
          </a:p>
          <a:p>
            <a:pPr lvl="1">
              <a:buFontTx/>
              <a:buNone/>
            </a:pPr>
            <a:endParaRPr lang="en-US" altLang="en-US" dirty="0"/>
          </a:p>
          <a:p>
            <a:pPr lvl="1"/>
            <a:endParaRPr lang="en-US" altLang="en-US" dirty="0"/>
          </a:p>
        </p:txBody>
      </p:sp>
      <p:pic>
        <p:nvPicPr>
          <p:cNvPr id="4" name="Content Placeholder 3"/>
          <p:cNvPicPr>
            <a:picLocks noChangeAspect="1"/>
          </p:cNvPicPr>
          <p:nvPr/>
        </p:nvPicPr>
        <p:blipFill rotWithShape="1">
          <a:blip r:embed="rId4"/>
          <a:srcRect l="15122" t="5136" r="13827" b="4569"/>
          <a:stretch/>
        </p:blipFill>
        <p:spPr>
          <a:xfrm>
            <a:off x="9504805" y="649288"/>
            <a:ext cx="1768839" cy="1549108"/>
          </a:xfrm>
          <a:prstGeom prst="rect">
            <a:avLst/>
          </a:prstGeom>
        </p:spPr>
      </p:pic>
      <p:pic>
        <p:nvPicPr>
          <p:cNvPr id="5" name="Content Placeholder 3"/>
          <p:cNvPicPr>
            <a:picLocks noChangeAspect="1"/>
          </p:cNvPicPr>
          <p:nvPr/>
        </p:nvPicPr>
        <p:blipFill>
          <a:blip r:embed="rId5"/>
          <a:stretch>
            <a:fillRect/>
          </a:stretch>
        </p:blipFill>
        <p:spPr>
          <a:xfrm>
            <a:off x="9016166" y="2339144"/>
            <a:ext cx="2851985" cy="1559086"/>
          </a:xfrm>
          <a:prstGeom prst="rect">
            <a:avLst/>
          </a:prstGeom>
        </p:spPr>
      </p:pic>
      <p:pic>
        <p:nvPicPr>
          <p:cNvPr id="7" name="Picture 6"/>
          <p:cNvPicPr>
            <a:picLocks noChangeAspect="1"/>
          </p:cNvPicPr>
          <p:nvPr/>
        </p:nvPicPr>
        <p:blipFill>
          <a:blip r:embed="rId6"/>
          <a:stretch>
            <a:fillRect/>
          </a:stretch>
        </p:blipFill>
        <p:spPr>
          <a:xfrm>
            <a:off x="8920956" y="4038978"/>
            <a:ext cx="2947195" cy="155474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859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altLang="en-US" sz="3200" kern="0" dirty="0"/>
              <a:t>Risk Management</a:t>
            </a:r>
          </a:p>
        </p:txBody>
      </p:sp>
      <p:pic>
        <p:nvPicPr>
          <p:cNvPr id="4" name="Picture 3"/>
          <p:cNvPicPr>
            <a:picLocks noChangeAspect="1"/>
          </p:cNvPicPr>
          <p:nvPr/>
        </p:nvPicPr>
        <p:blipFill>
          <a:blip r:embed="rId4"/>
          <a:stretch>
            <a:fillRect/>
          </a:stretch>
        </p:blipFill>
        <p:spPr>
          <a:xfrm rot="473067">
            <a:off x="8156028" y="894664"/>
            <a:ext cx="3293158" cy="42697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2031" r="1798" b="6519"/>
          <a:stretch/>
        </p:blipFill>
        <p:spPr>
          <a:xfrm>
            <a:off x="473493" y="1891862"/>
            <a:ext cx="6670956" cy="191288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rot="16767266">
            <a:off x="5940983" y="2642225"/>
            <a:ext cx="4278712" cy="303761"/>
          </a:xfrm>
          <a:prstGeom prst="rect">
            <a:avLst/>
          </a:prstGeom>
          <a:solidFill>
            <a:schemeClr val="accent1">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80470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altLang="en-US" sz="3200" kern="0" dirty="0"/>
              <a:t>We’ve come a long way….</a:t>
            </a:r>
          </a:p>
        </p:txBody>
      </p:sp>
      <p:pic>
        <p:nvPicPr>
          <p:cNvPr id="3" name="Picture 2" descr="The Piper Cub: Tribute to a Legend – TheAvGeeks.c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85" y="1088151"/>
            <a:ext cx="3705077" cy="2477770"/>
          </a:xfrm>
          <a:prstGeom prst="rect">
            <a:avLst/>
          </a:prstGeom>
          <a:ln>
            <a:noFill/>
          </a:ln>
          <a:effectLst>
            <a:outerShdw blurRad="292100" dist="139700" dir="2700000" algn="tl" rotWithShape="0">
              <a:srgbClr val="333333">
                <a:alpha val="65000"/>
              </a:srgbClr>
            </a:outerShdw>
          </a:effectLst>
        </p:spPr>
      </p:pic>
      <p:pic>
        <p:nvPicPr>
          <p:cNvPr id="4" name="Picture 3" descr="Cirrus SF50 Vision jet grounded : FLY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044" y="3069829"/>
            <a:ext cx="3857171" cy="2700020"/>
          </a:xfrm>
          <a:prstGeom prst="rect">
            <a:avLst/>
          </a:prstGeom>
          <a:ln>
            <a:noFill/>
          </a:ln>
          <a:effectLst>
            <a:outerShdw blurRad="292100" dist="139700" dir="2700000" algn="tl" rotWithShape="0">
              <a:srgbClr val="333333">
                <a:alpha val="65000"/>
              </a:srgbClr>
            </a:outerShdw>
          </a:effectLst>
        </p:spPr>
      </p:pic>
      <p:graphicFrame>
        <p:nvGraphicFramePr>
          <p:cNvPr id="7" name="Chart 6"/>
          <p:cNvGraphicFramePr>
            <a:graphicFrameLocks/>
          </p:cNvGraphicFramePr>
          <p:nvPr>
            <p:extLst>
              <p:ext uri="{D42A27DB-BD31-4B8C-83A1-F6EECF244321}">
                <p14:modId xmlns:p14="http://schemas.microsoft.com/office/powerpoint/2010/main" val="1069133256"/>
              </p:ext>
            </p:extLst>
          </p:nvPr>
        </p:nvGraphicFramePr>
        <p:xfrm>
          <a:off x="3483438" y="2133600"/>
          <a:ext cx="4730750" cy="2486025"/>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405022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4966" y="0"/>
            <a:ext cx="12406966" cy="6965315"/>
          </a:xfrm>
          <a:effectLst>
            <a:glow rad="101600">
              <a:schemeClr val="accent2">
                <a:satMod val="175000"/>
                <a:alpha val="40000"/>
              </a:schemeClr>
            </a:glow>
            <a:innerShdw blurRad="63500" dist="50800" dir="2700000">
              <a:prstClr val="black">
                <a:alpha val="50000"/>
              </a:prstClr>
            </a:innerShdw>
          </a:effectLst>
          <a:scene3d>
            <a:camera prst="orthographicFront"/>
            <a:lightRig rig="threePt" dir="t"/>
          </a:scene3d>
          <a:sp3d extrusionH="76200" contourW="12700">
            <a:bevelT w="165100" prst="coolSlant"/>
            <a:extrusionClr>
              <a:srgbClr val="FFC000"/>
            </a:extrusionClr>
            <a:contourClr>
              <a:srgbClr val="FFC000"/>
            </a:contourClr>
          </a:sp3d>
        </p:spPr>
      </p:pic>
      <p:sp>
        <p:nvSpPr>
          <p:cNvPr id="6" name="TextBox 5"/>
          <p:cNvSpPr txBox="1"/>
          <p:nvPr/>
        </p:nvSpPr>
        <p:spPr bwMode="auto">
          <a:xfrm>
            <a:off x="1421827" y="1620162"/>
            <a:ext cx="9357789" cy="2123658"/>
          </a:xfrm>
          <a:prstGeom prst="rect">
            <a:avLst/>
          </a:prstGeom>
          <a:noFill/>
          <a:ln>
            <a:noFill/>
          </a:ln>
          <a:effectLst>
            <a:glow rad="228600">
              <a:srgbClr val="FC9204">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a:buFontTx/>
              <a:buNone/>
            </a:pPr>
            <a:r>
              <a:rPr lang="en-US" sz="6600" b="1" dirty="0">
                <a:solidFill>
                  <a:srgbClr val="FFC000"/>
                </a:solidFill>
              </a:rPr>
              <a:t>Human Factors</a:t>
            </a:r>
            <a:br>
              <a:rPr lang="en-US" sz="6600" b="1" dirty="0">
                <a:solidFill>
                  <a:srgbClr val="FFC000"/>
                </a:solidFill>
              </a:rPr>
            </a:br>
            <a:r>
              <a:rPr lang="en-US" sz="6600" b="1" dirty="0">
                <a:solidFill>
                  <a:srgbClr val="FFC000"/>
                </a:solidFill>
              </a:rPr>
              <a:t>The Final Frontier</a:t>
            </a:r>
          </a:p>
        </p:txBody>
      </p:sp>
    </p:spTree>
    <p:custDataLst>
      <p:tags r:id="rId1"/>
    </p:custDataLst>
    <p:extLst>
      <p:ext uri="{BB962C8B-B14F-4D97-AF65-F5344CB8AC3E}">
        <p14:creationId xmlns:p14="http://schemas.microsoft.com/office/powerpoint/2010/main" val="24232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ppt_x"/>
                                          </p:val>
                                        </p:tav>
                                        <p:tav tm="100000">
                                          <p:val>
                                            <p:strVal val="#ppt_x"/>
                                          </p:val>
                                        </p:tav>
                                      </p:tavLst>
                                    </p:anim>
                                    <p:anim calcmode="lin" valueType="num">
                                      <p:cBhvr additive="base">
                                        <p:cTn id="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Human Factors</a:t>
            </a:r>
          </a:p>
        </p:txBody>
      </p:sp>
      <p:sp>
        <p:nvSpPr>
          <p:cNvPr id="3" name="Content Placeholder 2"/>
          <p:cNvSpPr>
            <a:spLocks noGrp="1"/>
          </p:cNvSpPr>
          <p:nvPr>
            <p:ph idx="1"/>
          </p:nvPr>
        </p:nvSpPr>
        <p:spPr>
          <a:xfrm>
            <a:off x="571500" y="1185505"/>
            <a:ext cx="5277209" cy="4391025"/>
          </a:xfrm>
        </p:spPr>
        <p:txBody>
          <a:bodyPr/>
          <a:lstStyle/>
          <a:p>
            <a:r>
              <a:rPr lang="en-US" dirty="0"/>
              <a:t>Human Factors study applies knowledge of the human body and mind in order to understand human capabilities and limitations.</a:t>
            </a:r>
          </a:p>
          <a:p>
            <a:r>
              <a:rPr lang="en-US" dirty="0"/>
              <a:t>HF knowledge informs human task specifications and complementary system and technology design.</a:t>
            </a:r>
          </a:p>
        </p:txBody>
      </p:sp>
      <p:pic>
        <p:nvPicPr>
          <p:cNvPr id="5" name="Picture 4"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861" y="1464458"/>
            <a:ext cx="3922290" cy="3922290"/>
          </a:xfrm>
          <a:prstGeom prst="rect">
            <a:avLst/>
          </a:prstGeom>
        </p:spPr>
      </p:pic>
    </p:spTree>
    <p:custDataLst>
      <p:tags r:id="rId1"/>
    </p:custDataLst>
    <p:extLst>
      <p:ext uri="{BB962C8B-B14F-4D97-AF65-F5344CB8AC3E}">
        <p14:creationId xmlns:p14="http://schemas.microsoft.com/office/powerpoint/2010/main" val="78579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Human Factors</a:t>
            </a:r>
          </a:p>
        </p:txBody>
      </p:sp>
      <p:sp>
        <p:nvSpPr>
          <p:cNvPr id="3" name="Content Placeholder 2"/>
          <p:cNvSpPr>
            <a:spLocks noGrp="1"/>
          </p:cNvSpPr>
          <p:nvPr>
            <p:ph idx="1"/>
          </p:nvPr>
        </p:nvSpPr>
        <p:spPr>
          <a:xfrm>
            <a:off x="571500" y="1355726"/>
            <a:ext cx="10733617" cy="4391025"/>
          </a:xfrm>
        </p:spPr>
        <p:txBody>
          <a:bodyPr/>
          <a:lstStyle/>
          <a:p>
            <a:r>
              <a:rPr lang="en-US" dirty="0"/>
              <a:t>Better communicators</a:t>
            </a:r>
          </a:p>
          <a:p>
            <a:r>
              <a:rPr lang="en-US" dirty="0"/>
              <a:t>Better decision makers</a:t>
            </a:r>
          </a:p>
          <a:p>
            <a:r>
              <a:rPr lang="en-US" dirty="0"/>
              <a:t>Better crisis managers</a:t>
            </a:r>
          </a:p>
          <a:p>
            <a:r>
              <a:rPr lang="en-US" dirty="0"/>
              <a:t>Better teachers</a:t>
            </a:r>
          </a:p>
          <a:p>
            <a:r>
              <a:rPr lang="en-US" dirty="0"/>
              <a:t>Better students</a:t>
            </a:r>
          </a:p>
        </p:txBody>
      </p:sp>
      <p:pic>
        <p:nvPicPr>
          <p:cNvPr id="4" name="Picture 3" descr="Neuroscientists Discover A Hidden Part Of The Brain ..."/>
          <p:cNvPicPr>
            <a:picLocks noChangeAspect="1"/>
          </p:cNvPicPr>
          <p:nvPr/>
        </p:nvPicPr>
        <p:blipFill rotWithShape="1">
          <a:blip r:embed="rId4">
            <a:extLst>
              <a:ext uri="{28A0092B-C50C-407E-A947-70E740481C1C}">
                <a14:useLocalDpi xmlns:a14="http://schemas.microsoft.com/office/drawing/2010/main" val="0"/>
              </a:ext>
            </a:extLst>
          </a:blip>
          <a:srcRect l="18635" r="15878"/>
          <a:stretch/>
        </p:blipFill>
        <p:spPr>
          <a:xfrm>
            <a:off x="7977117" y="1654958"/>
            <a:ext cx="3328000" cy="338562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rot="20461773">
            <a:off x="3012496" y="3759968"/>
            <a:ext cx="458505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4000" b="1" dirty="0">
                <a:solidFill>
                  <a:srgbClr val="00B050"/>
                </a:solidFill>
              </a:rPr>
              <a:t>Safer Operations!</a:t>
            </a:r>
          </a:p>
          <a:p>
            <a:pPr>
              <a:buFontTx/>
              <a:buNone/>
            </a:pPr>
            <a:endParaRPr lang="en-US" sz="1200" b="1" dirty="0">
              <a:solidFill>
                <a:srgbClr val="00B050"/>
              </a:solidFill>
            </a:endParaRPr>
          </a:p>
        </p:txBody>
      </p:sp>
    </p:spTree>
    <p:custDataLst>
      <p:tags r:id="rId1"/>
    </p:custDataLst>
    <p:extLst>
      <p:ext uri="{BB962C8B-B14F-4D97-AF65-F5344CB8AC3E}">
        <p14:creationId xmlns:p14="http://schemas.microsoft.com/office/powerpoint/2010/main" val="37472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Human Factors Challenge</a:t>
            </a:r>
          </a:p>
        </p:txBody>
      </p:sp>
      <p:sp>
        <p:nvSpPr>
          <p:cNvPr id="3" name="Content Placeholder 2"/>
          <p:cNvSpPr>
            <a:spLocks noGrp="1"/>
          </p:cNvSpPr>
          <p:nvPr>
            <p:ph idx="1"/>
          </p:nvPr>
        </p:nvSpPr>
        <p:spPr>
          <a:xfrm>
            <a:off x="571500" y="1114545"/>
            <a:ext cx="5859098" cy="4391025"/>
          </a:xfrm>
        </p:spPr>
        <p:txBody>
          <a:bodyPr/>
          <a:lstStyle/>
          <a:p>
            <a:r>
              <a:rPr lang="en-US" dirty="0"/>
              <a:t>Human performance deficiency  contributes to 70 to 80 percent of aviation accidents.</a:t>
            </a:r>
          </a:p>
          <a:p>
            <a:r>
              <a:rPr lang="en-US" dirty="0"/>
              <a:t>World War I aircraft design improvements also increased complexity. </a:t>
            </a:r>
          </a:p>
          <a:p>
            <a:r>
              <a:rPr lang="en-US" dirty="0"/>
              <a:t>World War II aircraft evolved rapidly and pilots struggled to adapt.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893" t="15539" r="7507" b="11968"/>
          <a:stretch/>
        </p:blipFill>
        <p:spPr>
          <a:xfrm>
            <a:off x="6634777" y="1345721"/>
            <a:ext cx="2419543" cy="146535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92" y="1345721"/>
            <a:ext cx="2327336" cy="145070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609" y="3202711"/>
            <a:ext cx="2652836" cy="178919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2792" y="3329944"/>
            <a:ext cx="2327336" cy="16619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0144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3" name="Rectangle 2"/>
          <p:cNvSpPr/>
          <p:nvPr/>
        </p:nvSpPr>
        <p:spPr bwMode="auto">
          <a:xfrm>
            <a:off x="2315414" y="1896993"/>
            <a:ext cx="8424630" cy="237574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15722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7" name="Rectangle 6"/>
          <p:cNvSpPr/>
          <p:nvPr/>
        </p:nvSpPr>
        <p:spPr bwMode="auto">
          <a:xfrm>
            <a:off x="2583092" y="2689830"/>
            <a:ext cx="8456210" cy="159953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83822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Cockpit Resource Management</a:t>
            </a:r>
          </a:p>
        </p:txBody>
      </p:sp>
      <p:pic>
        <p:nvPicPr>
          <p:cNvPr id="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03" t="4396" r="1088" b="3734"/>
          <a:stretch/>
        </p:blipFill>
        <p:spPr bwMode="auto">
          <a:xfrm>
            <a:off x="1035636" y="1128212"/>
            <a:ext cx="4238415" cy="3017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7" descr="http://lifeasabutterfly.com/wp-content/uploads/2013/06/bacrew_9189893_07_620x_96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69" y="2054315"/>
            <a:ext cx="4870450" cy="324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37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4" name="Content Placeholder 2"/>
          <p:cNvSpPr>
            <a:spLocks noGrp="1"/>
          </p:cNvSpPr>
          <p:nvPr>
            <p:ph idx="1"/>
          </p:nvPr>
        </p:nvSpPr>
        <p:spPr>
          <a:xfrm>
            <a:off x="571500" y="1174493"/>
            <a:ext cx="10733617" cy="4391025"/>
          </a:xfrm>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952862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5" name="Rectangle 4"/>
          <p:cNvSpPr/>
          <p:nvPr/>
        </p:nvSpPr>
        <p:spPr bwMode="auto">
          <a:xfrm>
            <a:off x="2315414" y="3507971"/>
            <a:ext cx="8590884" cy="76477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TextBox 6"/>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Tree>
    <p:custDataLst>
      <p:tags r:id="rId1"/>
    </p:custDataLst>
    <p:extLst>
      <p:ext uri="{BB962C8B-B14F-4D97-AF65-F5344CB8AC3E}">
        <p14:creationId xmlns:p14="http://schemas.microsoft.com/office/powerpoint/2010/main" val="229475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3" name="TextBox 2"/>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
        <p:nvSpPr>
          <p:cNvPr id="7" name="TextBox 6"/>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Tree>
    <p:custDataLst>
      <p:tags r:id="rId1"/>
    </p:custDataLst>
    <p:extLst>
      <p:ext uri="{BB962C8B-B14F-4D97-AF65-F5344CB8AC3E}">
        <p14:creationId xmlns:p14="http://schemas.microsoft.com/office/powerpoint/2010/main" val="260969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accident chain of events.</a:t>
            </a:r>
          </a:p>
        </p:txBody>
      </p:sp>
      <p:pic>
        <p:nvPicPr>
          <p:cNvPr id="4" name="Content Placeholder 3" descr="Free photo: Chain, Chain Link, Iron, Rusty - Free Image on Pixabay - 5445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08299" y="1311274"/>
            <a:ext cx="6348413" cy="4232276"/>
          </a:xfrm>
          <a:prstGeom prst="rect">
            <a:avLst/>
          </a:prstGeom>
          <a:ln>
            <a:noFill/>
          </a:ln>
          <a:effectLst>
            <a:outerShdw blurRad="292100" dist="139700" dir="2700000" algn="tl" rotWithShape="0">
              <a:srgbClr val="333333">
                <a:alpha val="65000"/>
              </a:srgbClr>
            </a:outerShdw>
          </a:effectLst>
        </p:spPr>
      </p:pic>
      <p:pic>
        <p:nvPicPr>
          <p:cNvPr id="5" name="Picture 4" descr="NTSB Tom Latson at Instrument Exam | NTSB investigator Tom L… | Flick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4100" y="474133"/>
            <a:ext cx="2827337" cy="188489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326" y="2578100"/>
            <a:ext cx="2323973" cy="31638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29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 James Reason’s model of accident causation</a:t>
            </a:r>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21702" b="5665"/>
          <a:stretch/>
        </p:blipFill>
        <p:spPr>
          <a:xfrm>
            <a:off x="1719883" y="1436914"/>
            <a:ext cx="9565258" cy="3979148"/>
          </a:xfrm>
        </p:spPr>
      </p:pic>
      <p:sp>
        <p:nvSpPr>
          <p:cNvPr id="7" name="TextBox 6"/>
          <p:cNvSpPr txBox="1"/>
          <p:nvPr/>
        </p:nvSpPr>
        <p:spPr bwMode="auto">
          <a:xfrm>
            <a:off x="117867" y="2189649"/>
            <a:ext cx="2822526" cy="1277273"/>
          </a:xfrm>
          <a:prstGeom prst="rect">
            <a:avLst/>
          </a:prstGeom>
          <a:solidFill>
            <a:schemeClr val="bg1"/>
          </a:solidFill>
          <a:ln w="444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Organizational Factors</a:t>
            </a:r>
          </a:p>
          <a:p>
            <a:pPr>
              <a:buFontTx/>
              <a:buNone/>
            </a:pPr>
            <a:r>
              <a:rPr lang="en-US" sz="1400" dirty="0">
                <a:solidFill>
                  <a:srgbClr val="1D2F68"/>
                </a:solidFill>
              </a:rPr>
              <a:t>Training</a:t>
            </a:r>
          </a:p>
          <a:p>
            <a:pPr>
              <a:buFontTx/>
              <a:buNone/>
            </a:pPr>
            <a:r>
              <a:rPr lang="en-US" sz="1400" dirty="0">
                <a:solidFill>
                  <a:srgbClr val="1D2F68"/>
                </a:solidFill>
              </a:rPr>
              <a:t>Proficiency</a:t>
            </a:r>
          </a:p>
          <a:p>
            <a:pPr>
              <a:buFontTx/>
              <a:buNone/>
            </a:pPr>
            <a:r>
              <a:rPr lang="en-US" sz="1400" dirty="0">
                <a:solidFill>
                  <a:srgbClr val="1D2F68"/>
                </a:solidFill>
              </a:rPr>
              <a:t>Operational Policy &amp;  Procedures</a:t>
            </a:r>
          </a:p>
        </p:txBody>
      </p:sp>
      <p:sp>
        <p:nvSpPr>
          <p:cNvPr id="9" name="TextBox 8"/>
          <p:cNvSpPr txBox="1"/>
          <p:nvPr/>
        </p:nvSpPr>
        <p:spPr bwMode="auto">
          <a:xfrm>
            <a:off x="117867" y="3802855"/>
            <a:ext cx="2822526" cy="1277273"/>
          </a:xfrm>
          <a:prstGeom prst="rect">
            <a:avLst/>
          </a:prstGeom>
          <a:solidFill>
            <a:schemeClr val="bg1"/>
          </a:solidFill>
          <a:ln w="44450">
            <a:solidFill>
              <a:srgbClr val="0070C0"/>
            </a:solidFill>
            <a:miter lim="800000"/>
            <a:headEnd/>
            <a:tailEnd/>
          </a:ln>
          <a:effectLst/>
          <a:extLst/>
        </p:spPr>
        <p:txBody>
          <a:bodyPr wrap="square" rtlCol="0">
            <a:spAutoFit/>
          </a:bodyPr>
          <a:lstStyle/>
          <a:p>
            <a:pPr>
              <a:buFontTx/>
              <a:buNone/>
            </a:pPr>
            <a:r>
              <a:rPr lang="en-US" sz="1400" b="1" dirty="0">
                <a:solidFill>
                  <a:srgbClr val="1D2F68"/>
                </a:solidFill>
              </a:rPr>
              <a:t>Task &amp; Environmental Conditions</a:t>
            </a:r>
          </a:p>
          <a:p>
            <a:pPr>
              <a:buFontTx/>
              <a:buNone/>
            </a:pPr>
            <a:r>
              <a:rPr lang="en-US" sz="1400" dirty="0">
                <a:solidFill>
                  <a:srgbClr val="1D2F68"/>
                </a:solidFill>
              </a:rPr>
              <a:t>Mission &amp; schedule, Terrain, Weather, Time of day, Pilot health, nutrition, hydration &amp; rest</a:t>
            </a:r>
          </a:p>
        </p:txBody>
      </p:sp>
      <p:sp>
        <p:nvSpPr>
          <p:cNvPr id="10" name="TextBox 9"/>
          <p:cNvSpPr txBox="1"/>
          <p:nvPr/>
        </p:nvSpPr>
        <p:spPr bwMode="auto">
          <a:xfrm>
            <a:off x="7089922" y="912376"/>
            <a:ext cx="2879578" cy="1815882"/>
          </a:xfrm>
          <a:prstGeom prst="rect">
            <a:avLst/>
          </a:prstGeom>
          <a:solidFill>
            <a:schemeClr val="bg1"/>
          </a:solidFill>
          <a:ln w="44450">
            <a:solidFill>
              <a:srgbClr val="C00000"/>
            </a:solidFill>
            <a:miter lim="800000"/>
            <a:headEnd/>
            <a:tailEnd/>
          </a:ln>
          <a:effectLst/>
          <a:extLst/>
        </p:spPr>
        <p:txBody>
          <a:bodyPr wrap="square" rtlCol="0">
            <a:spAutoFit/>
          </a:bodyPr>
          <a:lstStyle/>
          <a:p>
            <a:pPr>
              <a:buFontTx/>
              <a:buNone/>
            </a:pPr>
            <a:r>
              <a:rPr lang="en-US" sz="1400" b="1" dirty="0">
                <a:solidFill>
                  <a:srgbClr val="1D2F68"/>
                </a:solidFill>
              </a:rPr>
              <a:t>Individual &amp; team actions</a:t>
            </a:r>
          </a:p>
          <a:p>
            <a:pPr>
              <a:buFontTx/>
              <a:buNone/>
            </a:pPr>
            <a:r>
              <a:rPr lang="en-US" sz="1400" dirty="0">
                <a:solidFill>
                  <a:srgbClr val="1D2F68"/>
                </a:solidFill>
              </a:rPr>
              <a:t>Flying while ill, fatigued, or impaired</a:t>
            </a:r>
          </a:p>
          <a:p>
            <a:pPr>
              <a:buFontTx/>
              <a:buNone/>
            </a:pPr>
            <a:r>
              <a:rPr lang="en-US" sz="1400" dirty="0">
                <a:solidFill>
                  <a:srgbClr val="1D2F68"/>
                </a:solidFill>
              </a:rPr>
              <a:t>Continued flight into weather</a:t>
            </a:r>
          </a:p>
          <a:p>
            <a:pPr>
              <a:buFontTx/>
              <a:buNone/>
            </a:pPr>
            <a:r>
              <a:rPr lang="en-US" sz="1400" dirty="0">
                <a:solidFill>
                  <a:srgbClr val="1D2F68"/>
                </a:solidFill>
              </a:rPr>
              <a:t>Regulatory or policy violations</a:t>
            </a:r>
          </a:p>
          <a:p>
            <a:pPr>
              <a:buFontTx/>
              <a:buNone/>
            </a:pPr>
            <a:endParaRPr lang="en-US" sz="1400" dirty="0">
              <a:solidFill>
                <a:srgbClr val="1D2F68"/>
              </a:solidFill>
            </a:endParaRPr>
          </a:p>
        </p:txBody>
      </p:sp>
      <p:sp>
        <p:nvSpPr>
          <p:cNvPr id="11" name="TextBox 10"/>
          <p:cNvSpPr txBox="1"/>
          <p:nvPr/>
        </p:nvSpPr>
        <p:spPr bwMode="auto">
          <a:xfrm>
            <a:off x="9146289" y="3545550"/>
            <a:ext cx="2822526" cy="2139047"/>
          </a:xfrm>
          <a:prstGeom prst="rect">
            <a:avLst/>
          </a:prstGeom>
          <a:solidFill>
            <a:schemeClr val="bg1"/>
          </a:solidFill>
          <a:ln w="444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Defenses</a:t>
            </a:r>
          </a:p>
          <a:p>
            <a:pPr>
              <a:buFontTx/>
              <a:buNone/>
            </a:pPr>
            <a:r>
              <a:rPr lang="en-US" sz="1400" dirty="0">
                <a:solidFill>
                  <a:srgbClr val="1D2F68"/>
                </a:solidFill>
              </a:rPr>
              <a:t>Controls and barriers to prevent incidents or limit their consequences.</a:t>
            </a:r>
          </a:p>
          <a:p>
            <a:pPr>
              <a:buFontTx/>
              <a:buNone/>
            </a:pPr>
            <a:r>
              <a:rPr lang="en-US" sz="1400" dirty="0">
                <a:solidFill>
                  <a:srgbClr val="1D2F68"/>
                </a:solidFill>
              </a:rPr>
              <a:t>Administrative - Dispatch, preflight planning, inspections</a:t>
            </a:r>
          </a:p>
          <a:p>
            <a:pPr>
              <a:buFontTx/>
              <a:buNone/>
            </a:pPr>
            <a:r>
              <a:rPr lang="en-US" sz="1400" dirty="0">
                <a:solidFill>
                  <a:srgbClr val="1D2F68"/>
                </a:solidFill>
              </a:rPr>
              <a:t>Engineered – Stall &amp; gear warning systems</a:t>
            </a:r>
          </a:p>
        </p:txBody>
      </p:sp>
      <p:pic>
        <p:nvPicPr>
          <p:cNvPr id="8" name="Content Placeholder 5"/>
          <p:cNvPicPr>
            <a:picLocks noChangeAspect="1"/>
          </p:cNvPicPr>
          <p:nvPr/>
        </p:nvPicPr>
        <p:blipFill>
          <a:blip r:embed="rId5"/>
          <a:stretch>
            <a:fillRect/>
          </a:stretch>
        </p:blipFill>
        <p:spPr bwMode="auto">
          <a:xfrm>
            <a:off x="159075" y="928426"/>
            <a:ext cx="2822526" cy="86536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929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Human Factors</a:t>
            </a:r>
          </a:p>
        </p:txBody>
      </p:sp>
      <p:sp>
        <p:nvSpPr>
          <p:cNvPr id="3" name="Content Placeholder 2"/>
          <p:cNvSpPr>
            <a:spLocks noGrp="1"/>
          </p:cNvSpPr>
          <p:nvPr>
            <p:ph idx="1"/>
          </p:nvPr>
        </p:nvSpPr>
        <p:spPr>
          <a:xfrm>
            <a:off x="571500" y="1114545"/>
            <a:ext cx="5859098" cy="4391025"/>
          </a:xfrm>
        </p:spPr>
        <p:txBody>
          <a:bodyPr/>
          <a:lstStyle/>
          <a:p>
            <a:r>
              <a:rPr lang="en-US" dirty="0"/>
              <a:t>Knowing when and where mistakes are likely to be made</a:t>
            </a:r>
          </a:p>
          <a:p>
            <a:r>
              <a:rPr lang="en-US" dirty="0"/>
              <a:t>Understanding the system component of error</a:t>
            </a:r>
          </a:p>
          <a:p>
            <a:r>
              <a:rPr lang="en-US" dirty="0"/>
              <a:t>Error-tolerant systems</a:t>
            </a:r>
          </a:p>
          <a:p>
            <a:pPr lvl="1"/>
            <a:r>
              <a:rPr lang="en-US" dirty="0"/>
              <a:t>Checks and balances</a:t>
            </a:r>
          </a:p>
          <a:p>
            <a:pPr lvl="1"/>
            <a:r>
              <a:rPr lang="en-US" dirty="0"/>
              <a:t>Complementary and assistive technology</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75" t="14813" r="5336" b="19538"/>
          <a:stretch/>
        </p:blipFill>
        <p:spPr>
          <a:xfrm>
            <a:off x="7159925" y="1291476"/>
            <a:ext cx="3485072" cy="20185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79" y="3472611"/>
            <a:ext cx="3485072" cy="20329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04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695571" y="1132987"/>
            <a:ext cx="10733617" cy="4391025"/>
          </a:xfrm>
        </p:spPr>
        <p:txBody>
          <a:bodyPr/>
          <a:lstStyle/>
          <a:p>
            <a:r>
              <a:rPr lang="en-US" dirty="0"/>
              <a:t>Over-reliance on automation</a:t>
            </a:r>
          </a:p>
          <a:p>
            <a:r>
              <a:rPr lang="en-US" dirty="0"/>
              <a:t>Pilot shortages</a:t>
            </a:r>
          </a:p>
          <a:p>
            <a:r>
              <a:rPr lang="en-US" dirty="0"/>
              <a:t>Terrorism</a:t>
            </a:r>
          </a:p>
          <a:p>
            <a:r>
              <a:rPr lang="en-US" dirty="0"/>
              <a:t>Drones</a:t>
            </a:r>
          </a:p>
        </p:txBody>
      </p:sp>
      <p:pic>
        <p:nvPicPr>
          <p:cNvPr id="4" name="Picture 3" descr="How to Face the Challenges of Leadership | Leadership Freak"/>
          <p:cNvPicPr>
            <a:picLocks noChangeAspect="1"/>
          </p:cNvPicPr>
          <p:nvPr/>
        </p:nvPicPr>
        <p:blipFill rotWithShape="1">
          <a:blip r:embed="rId4">
            <a:extLst>
              <a:ext uri="{28A0092B-C50C-407E-A947-70E740481C1C}">
                <a14:useLocalDpi xmlns:a14="http://schemas.microsoft.com/office/drawing/2010/main" val="0"/>
              </a:ext>
            </a:extLst>
          </a:blip>
          <a:srcRect r="9602"/>
          <a:stretch/>
        </p:blipFill>
        <p:spPr>
          <a:xfrm>
            <a:off x="6909938" y="2414318"/>
            <a:ext cx="4735722" cy="2857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5339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Culture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00" y="1054572"/>
            <a:ext cx="5988818" cy="4156764"/>
          </a:xfrm>
        </p:spPr>
      </p:pic>
      <p:sp>
        <p:nvSpPr>
          <p:cNvPr id="5" name="Content Placeholder 2"/>
          <p:cNvSpPr txBox="1">
            <a:spLocks/>
          </p:cNvSpPr>
          <p:nvPr/>
        </p:nvSpPr>
        <p:spPr bwMode="auto">
          <a:xfrm>
            <a:off x="7087370" y="1406770"/>
            <a:ext cx="4780781" cy="4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Beliefs</a:t>
            </a:r>
          </a:p>
          <a:p>
            <a:r>
              <a:rPr lang="en-US" kern="0" dirty="0"/>
              <a:t>Attitudes</a:t>
            </a:r>
          </a:p>
          <a:p>
            <a:r>
              <a:rPr lang="en-US" kern="0" dirty="0"/>
              <a:t>Norms</a:t>
            </a:r>
          </a:p>
          <a:p>
            <a:r>
              <a:rPr lang="en-US" kern="0" dirty="0"/>
              <a:t>Values</a:t>
            </a:r>
          </a:p>
        </p:txBody>
      </p:sp>
    </p:spTree>
    <p:custDataLst>
      <p:tags r:id="rId1"/>
    </p:custDataLst>
    <p:extLst>
      <p:ext uri="{BB962C8B-B14F-4D97-AF65-F5344CB8AC3E}">
        <p14:creationId xmlns:p14="http://schemas.microsoft.com/office/powerpoint/2010/main" val="4027522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I’m just one pilot….</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9889" t="27642"/>
          <a:stretch/>
        </p:blipFill>
        <p:spPr>
          <a:xfrm>
            <a:off x="837755" y="1210235"/>
            <a:ext cx="3864502" cy="3714185"/>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6125696" y="1210235"/>
            <a:ext cx="4490547" cy="311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kern="0" dirty="0"/>
              <a:t>“I don’t fly for an airline and I don’t belong to a club.  I don’t have an organizational culture that influences my operational decisions.”</a:t>
            </a:r>
          </a:p>
        </p:txBody>
      </p:sp>
    </p:spTree>
    <p:custDataLst>
      <p:tags r:id="rId1"/>
    </p:custDataLst>
    <p:extLst>
      <p:ext uri="{BB962C8B-B14F-4D97-AF65-F5344CB8AC3E}">
        <p14:creationId xmlns:p14="http://schemas.microsoft.com/office/powerpoint/2010/main" val="309856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is a really big deal</a:t>
            </a:r>
          </a:p>
        </p:txBody>
      </p:sp>
      <p:sp>
        <p:nvSpPr>
          <p:cNvPr id="3" name="Content Placeholder 2"/>
          <p:cNvSpPr>
            <a:spLocks noGrp="1"/>
          </p:cNvSpPr>
          <p:nvPr>
            <p:ph idx="1"/>
          </p:nvPr>
        </p:nvSpPr>
        <p:spPr>
          <a:xfrm>
            <a:off x="571500" y="1153285"/>
            <a:ext cx="10733617" cy="4391025"/>
          </a:xfrm>
        </p:spPr>
        <p:txBody>
          <a:bodyPr/>
          <a:lstStyle/>
          <a:p>
            <a:r>
              <a:rPr lang="en-US" dirty="0"/>
              <a:t>Defines group</a:t>
            </a:r>
          </a:p>
          <a:p>
            <a:pPr lvl="1"/>
            <a:r>
              <a:rPr lang="en-US" dirty="0"/>
              <a:t>identity </a:t>
            </a:r>
          </a:p>
          <a:p>
            <a:pPr lvl="1"/>
            <a:r>
              <a:rPr lang="en-US" dirty="0"/>
              <a:t>work and safety ethics</a:t>
            </a:r>
          </a:p>
          <a:p>
            <a:r>
              <a:rPr lang="en-US" dirty="0"/>
              <a:t>Rules </a:t>
            </a:r>
          </a:p>
          <a:p>
            <a:pPr lvl="1"/>
            <a:r>
              <a:rPr lang="en-US" dirty="0"/>
              <a:t>may be unwritten or well documented</a:t>
            </a:r>
          </a:p>
          <a:p>
            <a:pPr lvl="1"/>
            <a:r>
              <a:rPr lang="en-US" dirty="0"/>
              <a:t>are very powerful</a:t>
            </a:r>
          </a:p>
          <a:p>
            <a:pPr lvl="1"/>
            <a:r>
              <a:rPr lang="en-US" dirty="0"/>
              <a:t>usually reward production</a:t>
            </a:r>
          </a:p>
          <a:p>
            <a:pPr lvl="1"/>
            <a:r>
              <a:rPr lang="en-US" dirty="0"/>
              <a:t>must be balanced with protection (safety)</a:t>
            </a:r>
          </a:p>
        </p:txBody>
      </p:sp>
      <p:pic>
        <p:nvPicPr>
          <p:cNvPr id="6" name="Picture 5" descr="GlaxoSmithKline Carbon Neutral Chemistry laboratory openin…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916" y="2616255"/>
            <a:ext cx="3943351" cy="263018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1052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Production vs Protection</a:t>
            </a:r>
          </a:p>
        </p:txBody>
      </p:sp>
      <p:pic>
        <p:nvPicPr>
          <p:cNvPr id="5" name="Picture 4" descr="Free picture: COVID-19 testing, test tube, doctor, laboratory, medical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0941" y="2827284"/>
            <a:ext cx="4087210" cy="2724806"/>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571500" y="1187232"/>
            <a:ext cx="10733617" cy="4391025"/>
          </a:xfrm>
        </p:spPr>
        <p:txBody>
          <a:bodyPr/>
          <a:lstStyle/>
          <a:p>
            <a:pPr marL="0" indent="0">
              <a:buNone/>
            </a:pPr>
            <a:r>
              <a:rPr lang="en-US" dirty="0"/>
              <a:t>   Established process</a:t>
            </a:r>
          </a:p>
          <a:p>
            <a:pPr marL="0" indent="0">
              <a:buNone/>
            </a:pPr>
            <a:r>
              <a:rPr lang="en-US" dirty="0"/>
              <a:t>+ </a:t>
            </a:r>
            <a:r>
              <a:rPr lang="en-US" u="sng" dirty="0"/>
              <a:t>uninformed ad hoc process improvement</a:t>
            </a:r>
          </a:p>
          <a:p>
            <a:pPr marL="0" indent="0">
              <a:buNone/>
            </a:pPr>
            <a:r>
              <a:rPr lang="en-US" dirty="0"/>
              <a:t>   Disastrous result</a:t>
            </a:r>
          </a:p>
        </p:txBody>
      </p:sp>
    </p:spTree>
    <p:custDataLst>
      <p:tags r:id="rId1"/>
    </p:custDataLst>
    <p:extLst>
      <p:ext uri="{BB962C8B-B14F-4D97-AF65-F5344CB8AC3E}">
        <p14:creationId xmlns:p14="http://schemas.microsoft.com/office/powerpoint/2010/main" val="21322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224852" y="1829016"/>
            <a:ext cx="6646542" cy="1672174"/>
          </a:xfrm>
        </p:spPr>
        <p:txBody>
          <a:bodyPr/>
          <a:lstStyle/>
          <a:p>
            <a:r>
              <a:rPr lang="en-US" dirty="0"/>
              <a:t>Foundational Elements of Safety  (Review)</a:t>
            </a:r>
          </a:p>
          <a:p>
            <a:endParaRPr lang="en-US" dirty="0"/>
          </a:p>
        </p:txBody>
      </p:sp>
      <p:grpSp>
        <p:nvGrpSpPr>
          <p:cNvPr id="3" name="Group 2"/>
          <p:cNvGrpSpPr/>
          <p:nvPr/>
        </p:nvGrpSpPr>
        <p:grpSpPr>
          <a:xfrm>
            <a:off x="7216043" y="1908528"/>
            <a:ext cx="4710017" cy="4149223"/>
            <a:chOff x="7245860" y="930827"/>
            <a:chExt cx="4710017" cy="4149223"/>
          </a:xfrm>
        </p:grpSpPr>
        <p:sp>
          <p:nvSpPr>
            <p:cNvPr id="7" name="Circular Arrow 6"/>
            <p:cNvSpPr/>
            <p:nvPr/>
          </p:nvSpPr>
          <p:spPr bwMode="auto">
            <a:xfrm rot="6780405">
              <a:off x="10094039" y="3157242"/>
              <a:ext cx="2005322" cy="1718355"/>
            </a:xfrm>
            <a:prstGeom prst="circular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8" name="Circular Arrow 7"/>
            <p:cNvSpPr/>
            <p:nvPr/>
          </p:nvSpPr>
          <p:spPr bwMode="auto">
            <a:xfrm rot="14404655">
              <a:off x="7192453" y="3286653"/>
              <a:ext cx="1846804" cy="1739990"/>
            </a:xfrm>
            <a:prstGeom prst="circular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1" name="Circular Arrow 10"/>
            <p:cNvSpPr/>
            <p:nvPr/>
          </p:nvSpPr>
          <p:spPr bwMode="auto">
            <a:xfrm rot="21446527">
              <a:off x="8480301" y="930827"/>
              <a:ext cx="1846804" cy="1739990"/>
            </a:xfrm>
            <a:prstGeom prst="circular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7416" t="16751" r="17143" b="12827"/>
            <a:stretch/>
          </p:blipFill>
          <p:spPr>
            <a:xfrm>
              <a:off x="8021731" y="1821832"/>
              <a:ext cx="3058774" cy="3160315"/>
            </a:xfrm>
            <a:prstGeom prst="ellipse">
              <a:avLst/>
            </a:prstGeom>
            <a:ln>
              <a:noFill/>
            </a:ln>
            <a:effectLst>
              <a:softEdge rad="0"/>
            </a:effectLst>
          </p:spPr>
        </p:pic>
      </p:grpSp>
    </p:spTree>
    <p:custDataLst>
      <p:tags r:id="rId1"/>
    </p:custDataLst>
    <p:extLst>
      <p:ext uri="{BB962C8B-B14F-4D97-AF65-F5344CB8AC3E}">
        <p14:creationId xmlns:p14="http://schemas.microsoft.com/office/powerpoint/2010/main" val="25632269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b="10209"/>
          <a:stretch/>
        </p:blipFill>
        <p:spPr>
          <a:xfrm>
            <a:off x="763539" y="658464"/>
            <a:ext cx="10751207" cy="5062427"/>
          </a:xfrm>
          <a:prstGeom prst="rect">
            <a:avLst/>
          </a:prstGeom>
        </p:spPr>
      </p:pic>
    </p:spTree>
    <p:custDataLst>
      <p:tags r:id="rId1"/>
    </p:custDataLst>
    <p:extLst>
      <p:ext uri="{BB962C8B-B14F-4D97-AF65-F5344CB8AC3E}">
        <p14:creationId xmlns:p14="http://schemas.microsoft.com/office/powerpoint/2010/main" val="297279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0612" y="470647"/>
            <a:ext cx="7224717" cy="514611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bwMode="auto">
          <a:xfrm>
            <a:off x="8355140" y="158727"/>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Informed Cultures</a:t>
            </a:r>
          </a:p>
          <a:p>
            <a:pPr>
              <a:buFontTx/>
              <a:buNone/>
            </a:pPr>
            <a:r>
              <a:rPr lang="en-US" sz="1400" dirty="0">
                <a:solidFill>
                  <a:srgbClr val="1D2F68"/>
                </a:solidFill>
              </a:rPr>
              <a:t>Collect and act upon current knowledge about the human, technical, organizational, and environmental factors influencing the safety of the system.</a:t>
            </a:r>
          </a:p>
        </p:txBody>
      </p:sp>
      <p:sp>
        <p:nvSpPr>
          <p:cNvPr id="9" name="Action Button: Custom 8">
            <a:hlinkClick r:id="" action="ppaction://noaction" highlightClick="1"/>
          </p:cNvPr>
          <p:cNvSpPr/>
          <p:nvPr/>
        </p:nvSpPr>
        <p:spPr bwMode="auto">
          <a:xfrm>
            <a:off x="6696635" y="1557229"/>
            <a:ext cx="995083" cy="379147"/>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3485346" y="73702"/>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Learning Cultures</a:t>
            </a:r>
          </a:p>
          <a:p>
            <a:pPr>
              <a:buFontTx/>
              <a:buNone/>
            </a:pPr>
            <a:r>
              <a:rPr lang="en-US" sz="1400" dirty="0">
                <a:solidFill>
                  <a:srgbClr val="1D2F68"/>
                </a:solidFill>
              </a:rPr>
              <a:t>Are constantly evolving and improving in response to safety information gleaned from operations monitoring and robust reporting cultures.</a:t>
            </a:r>
          </a:p>
        </p:txBody>
      </p:sp>
      <p:sp>
        <p:nvSpPr>
          <p:cNvPr id="14" name="Action Button: Custom 13">
            <a:hlinkClick r:id="" action="ppaction://noaction" highlightClick="1"/>
          </p:cNvPr>
          <p:cNvSpPr/>
          <p:nvPr/>
        </p:nvSpPr>
        <p:spPr bwMode="auto">
          <a:xfrm>
            <a:off x="5078549" y="2393576"/>
            <a:ext cx="1004421" cy="47505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TextBox 14"/>
          <p:cNvSpPr txBox="1"/>
          <p:nvPr/>
        </p:nvSpPr>
        <p:spPr bwMode="auto">
          <a:xfrm>
            <a:off x="274057" y="1575828"/>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Flexible Cultures</a:t>
            </a:r>
          </a:p>
          <a:p>
            <a:pPr>
              <a:buFontTx/>
              <a:buNone/>
            </a:pPr>
            <a:r>
              <a:rPr lang="en-US" sz="1400" dirty="0">
                <a:solidFill>
                  <a:srgbClr val="1D2F68"/>
                </a:solidFill>
              </a:rPr>
              <a:t>Encourage effective relationships that support mission objectives.  They are often organized as groups of professionals working together to achieve common goals rather than hierarches of managers and employees.</a:t>
            </a:r>
          </a:p>
        </p:txBody>
      </p:sp>
      <p:sp>
        <p:nvSpPr>
          <p:cNvPr id="17" name="TextBox 16"/>
          <p:cNvSpPr txBox="1"/>
          <p:nvPr/>
        </p:nvSpPr>
        <p:spPr bwMode="auto">
          <a:xfrm>
            <a:off x="9025235" y="2426930"/>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Reporting Cultures</a:t>
            </a:r>
          </a:p>
          <a:p>
            <a:pPr>
              <a:buFontTx/>
              <a:buNone/>
            </a:pPr>
            <a:r>
              <a:rPr lang="en-US" sz="1400" dirty="0">
                <a:solidFill>
                  <a:srgbClr val="1D2F68"/>
                </a:solidFill>
              </a:rPr>
              <a:t>Reward reporting and discussion of errors and best practices.  They use information discovered in the reporting process to improve safety processes and procedures.</a:t>
            </a:r>
          </a:p>
        </p:txBody>
      </p:sp>
      <p:sp>
        <p:nvSpPr>
          <p:cNvPr id="18" name="Action Button: Custom 17">
            <a:hlinkClick r:id="" action="ppaction://noaction" highlightClick="1"/>
          </p:cNvPr>
          <p:cNvSpPr/>
          <p:nvPr/>
        </p:nvSpPr>
        <p:spPr bwMode="auto">
          <a:xfrm>
            <a:off x="6696635" y="3173506"/>
            <a:ext cx="1156447"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9" name="TextBox 18"/>
          <p:cNvSpPr txBox="1"/>
          <p:nvPr/>
        </p:nvSpPr>
        <p:spPr bwMode="auto">
          <a:xfrm>
            <a:off x="4348515" y="4800601"/>
            <a:ext cx="288479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Just Cultures</a:t>
            </a:r>
          </a:p>
          <a:p>
            <a:pPr>
              <a:buFontTx/>
              <a:buNone/>
            </a:pPr>
            <a:r>
              <a:rPr lang="en-US" sz="1400" dirty="0">
                <a:solidFill>
                  <a:srgbClr val="1D2F68"/>
                </a:solidFill>
              </a:rPr>
              <a:t>Foster an atmosphere of trust by encouraging and rewarding the disclosure of safety information while maintaining accountability and a clear distinction between acceptable and unacceptable behavior.</a:t>
            </a:r>
          </a:p>
        </p:txBody>
      </p:sp>
      <p:sp>
        <p:nvSpPr>
          <p:cNvPr id="20" name="Action Button: Custom 19">
            <a:hlinkClick r:id="" action="ppaction://noaction" highlightClick="1"/>
          </p:cNvPr>
          <p:cNvSpPr/>
          <p:nvPr/>
        </p:nvSpPr>
        <p:spPr bwMode="auto">
          <a:xfrm>
            <a:off x="4925135" y="4128247"/>
            <a:ext cx="1439789" cy="497541"/>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p:cNvPr>
          <p:cNvSpPr/>
          <p:nvPr/>
        </p:nvSpPr>
        <p:spPr bwMode="auto">
          <a:xfrm>
            <a:off x="3294529" y="3173506"/>
            <a:ext cx="1630606"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157603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animBg="1"/>
      <p:bldP spid="10" grpId="0" animBg="1"/>
      <p:bldP spid="15"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0612" y="470647"/>
            <a:ext cx="7224717" cy="514611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bwMode="auto">
          <a:xfrm>
            <a:off x="8355140" y="158727"/>
            <a:ext cx="2879578" cy="2139047"/>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Informed Pilots …</a:t>
            </a:r>
          </a:p>
          <a:p>
            <a:pPr>
              <a:buFontTx/>
              <a:buNone/>
            </a:pPr>
            <a:r>
              <a:rPr lang="en-US" sz="1400" dirty="0"/>
              <a:t>gather all available information before flight and identify hazards that may compromise safety.  They eliminate or mitigate the risks those hazards pose before takeoff and continuously update their assessments with new information en route.  </a:t>
            </a:r>
            <a:endParaRPr lang="en-US" sz="1000" dirty="0">
              <a:solidFill>
                <a:srgbClr val="1D2F68"/>
              </a:solidFill>
            </a:endParaRPr>
          </a:p>
        </p:txBody>
      </p:sp>
      <p:sp>
        <p:nvSpPr>
          <p:cNvPr id="9" name="Action Button: Custom 8">
            <a:hlinkClick r:id="" action="ppaction://noaction" highlightClick="1"/>
          </p:cNvPr>
          <p:cNvSpPr/>
          <p:nvPr/>
        </p:nvSpPr>
        <p:spPr bwMode="auto">
          <a:xfrm>
            <a:off x="6696635" y="1557229"/>
            <a:ext cx="995083" cy="379147"/>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3485346" y="73702"/>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Learning Pilots …</a:t>
            </a:r>
          </a:p>
          <a:p>
            <a:pPr>
              <a:buFontTx/>
              <a:buNone/>
            </a:pPr>
            <a:r>
              <a:rPr lang="en-US" sz="1400" dirty="0">
                <a:solidFill>
                  <a:srgbClr val="1D2F68"/>
                </a:solidFill>
              </a:rPr>
              <a:t>Are constantly evolving and improving in response to safety information gleaned from operations monitoring and robust reporting cultures.</a:t>
            </a:r>
          </a:p>
        </p:txBody>
      </p:sp>
      <p:sp>
        <p:nvSpPr>
          <p:cNvPr id="14" name="Action Button: Custom 13">
            <a:hlinkClick r:id="" action="ppaction://noaction" highlightClick="1"/>
          </p:cNvPr>
          <p:cNvSpPr/>
          <p:nvPr/>
        </p:nvSpPr>
        <p:spPr bwMode="auto">
          <a:xfrm>
            <a:off x="5078549" y="2393576"/>
            <a:ext cx="1004421" cy="47505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TextBox 14"/>
          <p:cNvSpPr txBox="1"/>
          <p:nvPr/>
        </p:nvSpPr>
        <p:spPr bwMode="auto">
          <a:xfrm>
            <a:off x="274057" y="1575828"/>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Flexible Pilots …</a:t>
            </a:r>
          </a:p>
          <a:p>
            <a:pPr>
              <a:buFontTx/>
              <a:buNone/>
            </a:pPr>
            <a:r>
              <a:rPr lang="en-US" sz="1400" dirty="0"/>
              <a:t>are flexible in their relationships and in their mission planning and execution.  The are willing to adapt to changing conditions and priorities but only if they can maintain an equivalent or higher level of safety.</a:t>
            </a:r>
            <a:endParaRPr lang="en-US" sz="1000" dirty="0">
              <a:solidFill>
                <a:srgbClr val="1D2F68"/>
              </a:solidFill>
            </a:endParaRPr>
          </a:p>
        </p:txBody>
      </p:sp>
      <p:sp>
        <p:nvSpPr>
          <p:cNvPr id="17" name="TextBox 16"/>
          <p:cNvSpPr txBox="1"/>
          <p:nvPr/>
        </p:nvSpPr>
        <p:spPr bwMode="auto">
          <a:xfrm>
            <a:off x="9025235" y="2426930"/>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Reporting Culture Pilots …</a:t>
            </a:r>
          </a:p>
          <a:p>
            <a:pPr>
              <a:buFontTx/>
              <a:buNone/>
            </a:pPr>
            <a:r>
              <a:rPr lang="en-US" sz="1400" dirty="0"/>
              <a:t>do not hesitate to discuss and learn from errors they make.  They strive to report objectively and without bias.  They seek guidance and coaching from flight instructors and peers.</a:t>
            </a:r>
            <a:endParaRPr lang="en-US" sz="1000" dirty="0">
              <a:solidFill>
                <a:srgbClr val="1D2F68"/>
              </a:solidFill>
            </a:endParaRPr>
          </a:p>
        </p:txBody>
      </p:sp>
      <p:sp>
        <p:nvSpPr>
          <p:cNvPr id="18" name="Action Button: Custom 17">
            <a:hlinkClick r:id="" action="ppaction://noaction" highlightClick="1"/>
          </p:cNvPr>
          <p:cNvSpPr/>
          <p:nvPr/>
        </p:nvSpPr>
        <p:spPr bwMode="auto">
          <a:xfrm>
            <a:off x="6696635" y="3173506"/>
            <a:ext cx="1156447"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9" name="TextBox 18"/>
          <p:cNvSpPr txBox="1"/>
          <p:nvPr/>
        </p:nvSpPr>
        <p:spPr bwMode="auto">
          <a:xfrm>
            <a:off x="4178828" y="3571725"/>
            <a:ext cx="2884798" cy="2893100"/>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Just Culture Pilots …</a:t>
            </a:r>
          </a:p>
          <a:p>
            <a:pPr>
              <a:buNone/>
            </a:pPr>
            <a:r>
              <a:rPr lang="en-US" sz="1400" dirty="0"/>
              <a:t>understand that errors are inevitable and that they have a responsibility to disclose them in order to provide information useful to crafting more effective processes and procedures.</a:t>
            </a:r>
          </a:p>
          <a:p>
            <a:pPr>
              <a:buNone/>
            </a:pPr>
            <a:r>
              <a:rPr lang="en-US" sz="1400" dirty="0"/>
              <a:t>expect to be treated fairly but also to be held accountable for their actions - especially those that are violations of policy, procedure, or regulation.</a:t>
            </a:r>
          </a:p>
        </p:txBody>
      </p:sp>
      <p:sp>
        <p:nvSpPr>
          <p:cNvPr id="20" name="Action Button: Custom 19">
            <a:hlinkClick r:id="" action="ppaction://noaction" highlightClick="1"/>
          </p:cNvPr>
          <p:cNvSpPr/>
          <p:nvPr/>
        </p:nvSpPr>
        <p:spPr bwMode="auto">
          <a:xfrm>
            <a:off x="4925135" y="4128247"/>
            <a:ext cx="1439789" cy="497541"/>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p:cNvPr>
          <p:cNvSpPr/>
          <p:nvPr/>
        </p:nvSpPr>
        <p:spPr bwMode="auto">
          <a:xfrm>
            <a:off x="3294529" y="3173506"/>
            <a:ext cx="1630606"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22" name="Content Placeholder 5"/>
          <p:cNvPicPr>
            <a:picLocks noChangeAspect="1"/>
          </p:cNvPicPr>
          <p:nvPr/>
        </p:nvPicPr>
        <p:blipFill>
          <a:blip r:embed="rId5"/>
          <a:stretch>
            <a:fillRect/>
          </a:stretch>
        </p:blipFill>
        <p:spPr bwMode="auto">
          <a:xfrm>
            <a:off x="8493864" y="458165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8980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animBg="1"/>
      <p:bldP spid="10" grpId="0" animBg="1"/>
      <p:bldP spid="15"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did it go wrong?</a:t>
            </a:r>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86811" y="1418175"/>
            <a:ext cx="4802547" cy="3420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descr="Free picture: COVID-19 testing, test tube, doctor, laboratory, medical ..."/>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73765" y="2269209"/>
            <a:ext cx="4861584" cy="3241057"/>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ChangeAspect="1"/>
          </p:cNvPicPr>
          <p:nvPr/>
        </p:nvPicPr>
        <p:blipFill>
          <a:blip r:embed="rId6"/>
          <a:stretch>
            <a:fillRect/>
          </a:stretch>
        </p:blipFill>
        <p:spPr bwMode="auto">
          <a:xfrm>
            <a:off x="7881935" y="64928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87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our culture?</a:t>
            </a:r>
          </a:p>
        </p:txBody>
      </p:sp>
      <p:pic>
        <p:nvPicPr>
          <p:cNvPr id="4" name="Content Placeholder 3"/>
          <p:cNvPicPr>
            <a:picLocks noGrp="1" noChangeAspect="1"/>
          </p:cNvPicPr>
          <p:nvPr>
            <p:ph idx="1"/>
          </p:nvPr>
        </p:nvPicPr>
        <p:blipFill rotWithShape="1">
          <a:blip r:embed="rId4"/>
          <a:srcRect r="756"/>
          <a:stretch/>
        </p:blipFill>
        <p:spPr>
          <a:xfrm>
            <a:off x="6955992" y="2209831"/>
            <a:ext cx="4797912" cy="3217708"/>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86811" y="1502258"/>
            <a:ext cx="4802547" cy="3420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ChangeAspect="1"/>
          </p:cNvPicPr>
          <p:nvPr/>
        </p:nvPicPr>
        <p:blipFill>
          <a:blip r:embed="rId6"/>
          <a:stretch>
            <a:fillRect/>
          </a:stretch>
        </p:blipFill>
        <p:spPr bwMode="auto">
          <a:xfrm>
            <a:off x="7881935" y="64928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32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is huge!</a:t>
            </a:r>
          </a:p>
        </p:txBody>
      </p:sp>
      <p:pic>
        <p:nvPicPr>
          <p:cNvPr id="4" name="Content Placeholder 3" descr="Mind-Body Connections: How the Physical Body Is Affected ..."/>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57996" y="1161503"/>
            <a:ext cx="4391025" cy="4391025"/>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rotWithShape="1">
          <a:blip r:embed="rId5"/>
          <a:srcRect r="756"/>
          <a:stretch/>
        </p:blipFill>
        <p:spPr bwMode="auto">
          <a:xfrm>
            <a:off x="1112240" y="1547679"/>
            <a:ext cx="4797912" cy="32177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7403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39391" y="407048"/>
            <a:ext cx="5415858" cy="1341070"/>
          </a:xfrm>
          <a:prstGeom prst="rect">
            <a:avLst/>
          </a:prstGeom>
        </p:spPr>
      </p:pic>
      <p:grpSp>
        <p:nvGrpSpPr>
          <p:cNvPr id="7" name="Group 6"/>
          <p:cNvGrpSpPr/>
          <p:nvPr/>
        </p:nvGrpSpPr>
        <p:grpSpPr>
          <a:xfrm>
            <a:off x="8324118" y="649288"/>
            <a:ext cx="3544033" cy="4828540"/>
            <a:chOff x="8303491" y="1508237"/>
            <a:chExt cx="3544033" cy="4828540"/>
          </a:xfrm>
        </p:grpSpPr>
        <p:pic>
          <p:nvPicPr>
            <p:cNvPr id="8" name="Picture 7"/>
            <p:cNvPicPr>
              <a:picLocks noChangeAspect="1"/>
            </p:cNvPicPr>
            <p:nvPr/>
          </p:nvPicPr>
          <p:blipFill>
            <a:blip r:embed="rId5"/>
            <a:stretch>
              <a:fillRect/>
            </a:stretch>
          </p:blipFill>
          <p:spPr>
            <a:xfrm>
              <a:off x="8432800" y="1508237"/>
              <a:ext cx="3414724" cy="482854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bwMode="auto">
            <a:xfrm flipH="1">
              <a:off x="8303491" y="1508237"/>
              <a:ext cx="7429" cy="4828540"/>
            </a:xfrm>
            <a:prstGeom prst="line">
              <a:avLst/>
            </a:prstGeom>
            <a:noFill/>
            <a:ln w="260350" cap="flat" cmpd="sng" algn="ctr">
              <a:solidFill>
                <a:schemeClr val="accent5">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6" name="Picture 2" descr="cf418ebe-d1b3-4cf0-befc-e191b51224ff@namprd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07" y="2590801"/>
            <a:ext cx="3997017" cy="298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7"/>
          <a:stretch>
            <a:fillRect/>
          </a:stretch>
        </p:blipFill>
        <p:spPr>
          <a:xfrm>
            <a:off x="5124450" y="2454708"/>
            <a:ext cx="2162463" cy="2179493"/>
          </a:xfrm>
          <a:prstGeom prst="rect">
            <a:avLst/>
          </a:prstGeom>
        </p:spPr>
      </p:pic>
      <p:sp>
        <p:nvSpPr>
          <p:cNvPr id="11" name="TextBox 10"/>
          <p:cNvSpPr txBox="1"/>
          <p:nvPr/>
        </p:nvSpPr>
        <p:spPr bwMode="auto">
          <a:xfrm>
            <a:off x="450273" y="1687945"/>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Tx/>
              <a:buNone/>
            </a:pPr>
            <a:r>
              <a:rPr lang="en-US" sz="2800" b="1">
                <a:hlinkClick r:id="rId8"/>
              </a:rPr>
              <a:t>https://tinyurl.com/4mcvzjsw</a:t>
            </a:r>
          </a:p>
        </p:txBody>
      </p:sp>
    </p:spTree>
    <p:custDataLst>
      <p:tags r:id="rId1"/>
    </p:custDataLst>
    <p:extLst>
      <p:ext uri="{BB962C8B-B14F-4D97-AF65-F5344CB8AC3E}">
        <p14:creationId xmlns:p14="http://schemas.microsoft.com/office/powerpoint/2010/main" val="3912336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80" y="21224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908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5" name="Rectangle 2"/>
          <p:cNvSpPr txBox="1">
            <a:spLocks noChangeArrowheads="1"/>
          </p:cNvSpPr>
          <p:nvPr/>
        </p:nvSpPr>
        <p:spPr bwMode="auto">
          <a:xfrm>
            <a:off x="571500" y="954088"/>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6"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13171" y="1477738"/>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743200" y="3081562"/>
            <a:ext cx="3284467" cy="2466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039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049123"/>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721" y="2997601"/>
            <a:ext cx="3443498" cy="2584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667" y="1725426"/>
            <a:ext cx="2851823" cy="2140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086" y="3166753"/>
            <a:ext cx="4463995" cy="1934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7"/>
          <a:stretch>
            <a:fillRect/>
          </a:stretch>
        </p:blipFill>
        <p:spPr>
          <a:xfrm>
            <a:off x="6019800" y="3352800"/>
            <a:ext cx="152400" cy="152400"/>
          </a:xfrm>
          <a:prstGeom prst="rect">
            <a:avLst/>
          </a:prstGeom>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Celebrate!</a:t>
            </a:r>
          </a:p>
        </p:txBody>
      </p:sp>
      <p:sp>
        <p:nvSpPr>
          <p:cNvPr id="4" name="Content Placeholder 4"/>
          <p:cNvSpPr txBox="1">
            <a:spLocks noGrp="1"/>
          </p:cNvSpPr>
          <p:nvPr>
            <p:ph idx="1"/>
          </p:nvPr>
        </p:nvSpPr>
        <p:spPr bwMode="auto">
          <a:xfrm>
            <a:off x="571500" y="1096646"/>
            <a:ext cx="1073361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marL="0" indent="0" algn="l">
              <a:spcBef>
                <a:spcPct val="20000"/>
              </a:spcBef>
              <a:buNone/>
            </a:pPr>
            <a:r>
              <a:rPr lang="en-US" altLang="en-US" sz="2800" b="1" dirty="0"/>
              <a:t>US General Aviation has never been safer</a:t>
            </a:r>
          </a:p>
          <a:p>
            <a:pPr marL="457200" lvl="1" indent="0" algn="l">
              <a:spcBef>
                <a:spcPct val="20000"/>
              </a:spcBef>
              <a:buNone/>
            </a:pPr>
            <a:r>
              <a:rPr lang="en-US" altLang="en-US" b="1" dirty="0"/>
              <a:t>&lt; 6 accidents/100,000 hours</a:t>
            </a:r>
          </a:p>
          <a:p>
            <a:pPr marL="57150" indent="0">
              <a:buNone/>
            </a:pPr>
            <a:r>
              <a:rPr lang="en-US" altLang="en-US" b="1" dirty="0"/>
              <a:t>    ±1 fatal accidents/100,000 hours</a:t>
            </a:r>
          </a:p>
          <a:p>
            <a:pPr marL="57150" indent="0">
              <a:buNone/>
            </a:pPr>
            <a:endParaRPr lang="en-US" altLang="en-US" sz="2800" dirty="0"/>
          </a:p>
          <a:p>
            <a:pPr marL="57150" indent="0">
              <a:buNone/>
            </a:pPr>
            <a:r>
              <a:rPr lang="en-US" altLang="en-US" sz="2800" dirty="0"/>
              <a:t>	But …..</a:t>
            </a:r>
          </a:p>
          <a:p>
            <a:pPr marL="57150" indent="0">
              <a:buNone/>
            </a:pPr>
            <a:r>
              <a:rPr lang="en-US" altLang="en-US" sz="2800" dirty="0"/>
              <a:t>		</a:t>
            </a:r>
            <a:r>
              <a:rPr lang="en-US" altLang="en-US" dirty="0"/>
              <a:t>Accidents still happen</a:t>
            </a:r>
            <a:endParaRPr lang="en-US" altLang="en-US" sz="2800" dirty="0"/>
          </a:p>
          <a:p>
            <a:pPr lvl="1" algn="l">
              <a:spcBef>
                <a:spcPct val="20000"/>
              </a:spcBef>
              <a:buFontTx/>
              <a:buChar char="–"/>
            </a:pPr>
            <a:endParaRPr lang="en-US" altLang="en-US" u="sng" dirty="0"/>
          </a:p>
        </p:txBody>
      </p:sp>
      <p:pic>
        <p:nvPicPr>
          <p:cNvPr id="5" name="Picture 4" descr="File:Fireworks4 amk.jpg - Wikimedia Commons"/>
          <p:cNvPicPr>
            <a:picLocks noChangeAspect="1"/>
          </p:cNvPicPr>
          <p:nvPr/>
        </p:nvPicPr>
        <p:blipFill rotWithShape="1">
          <a:blip r:embed="rId4" cstate="print">
            <a:extLst>
              <a:ext uri="{28A0092B-C50C-407E-A947-70E740481C1C}">
                <a14:useLocalDpi xmlns:a14="http://schemas.microsoft.com/office/drawing/2010/main" val="0"/>
              </a:ext>
            </a:extLst>
          </a:blip>
          <a:srcRect r="14054" b="13295"/>
          <a:stretch/>
        </p:blipFill>
        <p:spPr>
          <a:xfrm>
            <a:off x="6558793" y="2104697"/>
            <a:ext cx="5309358" cy="356990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266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415273" y="377936"/>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415273" y="1879521"/>
            <a:ext cx="7011439" cy="1867289"/>
          </a:xfrm>
        </p:spPr>
        <p:txBody>
          <a:bodyPr/>
          <a:lstStyle/>
          <a:p>
            <a:r>
              <a:rPr lang="en-US" dirty="0"/>
              <a:t>Topic of the </a:t>
            </a:r>
            <a:r>
              <a:rPr lang="en-US"/>
              <a:t>Month – January Introduction </a:t>
            </a:r>
            <a:r>
              <a:rPr lang="en-US" dirty="0"/>
              <a:t>to Human Factors and Safety Culture</a:t>
            </a:r>
          </a:p>
          <a:p>
            <a:endParaRPr lang="en-US" dirty="0"/>
          </a:p>
        </p:txBody>
      </p:sp>
      <p:pic>
        <p:nvPicPr>
          <p:cNvPr id="7" name="Picture 6"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8967" y="1879521"/>
            <a:ext cx="3922290" cy="39222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43131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system in equilibrium</a:t>
            </a:r>
          </a:p>
        </p:txBody>
      </p:sp>
      <p:sp>
        <p:nvSpPr>
          <p:cNvPr id="6" name="TextBox 1"/>
          <p:cNvSpPr txBox="1"/>
          <p:nvPr/>
        </p:nvSpPr>
        <p:spPr bwMode="auto">
          <a:xfrm>
            <a:off x="10853951" y="5377843"/>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a:solidFill>
                  <a:srgbClr val="C0C0C0"/>
                </a:solidFill>
              </a:rPr>
              <a:t>2018</a:t>
            </a:r>
          </a:p>
        </p:txBody>
      </p:sp>
      <p:sp>
        <p:nvSpPr>
          <p:cNvPr id="7" name="TextBox 1"/>
          <p:cNvSpPr txBox="1"/>
          <p:nvPr/>
        </p:nvSpPr>
        <p:spPr bwMode="auto">
          <a:xfrm>
            <a:off x="10014210" y="5377844"/>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a:solidFill>
                  <a:srgbClr val="C0C0C0"/>
                </a:solidFill>
              </a:rPr>
              <a:t>2015</a:t>
            </a:r>
          </a:p>
        </p:txBody>
      </p:sp>
      <p:sp>
        <p:nvSpPr>
          <p:cNvPr id="10" name="TextBox 9"/>
          <p:cNvSpPr txBox="1"/>
          <p:nvPr/>
        </p:nvSpPr>
        <p:spPr bwMode="auto">
          <a:xfrm>
            <a:off x="4063977" y="1416477"/>
            <a:ext cx="44931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Data source: US DOT Bureau of Transportation Statistics</a:t>
            </a:r>
          </a:p>
        </p:txBody>
      </p:sp>
      <p:sp>
        <p:nvSpPr>
          <p:cNvPr id="11" name="TextBox 10"/>
          <p:cNvSpPr txBox="1"/>
          <p:nvPr/>
        </p:nvSpPr>
        <p:spPr bwMode="auto">
          <a:xfrm>
            <a:off x="2634853" y="2243509"/>
            <a:ext cx="2349180" cy="27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Accident Prevention Program</a:t>
            </a:r>
          </a:p>
        </p:txBody>
      </p:sp>
      <p:sp>
        <p:nvSpPr>
          <p:cNvPr id="12" name="TextBox 11"/>
          <p:cNvSpPr txBox="1"/>
          <p:nvPr/>
        </p:nvSpPr>
        <p:spPr bwMode="auto">
          <a:xfrm>
            <a:off x="6323882" y="3162786"/>
            <a:ext cx="19727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Aviation Safety Program</a:t>
            </a:r>
          </a:p>
        </p:txBody>
      </p:sp>
      <p:sp>
        <p:nvSpPr>
          <p:cNvPr id="13" name="TextBox 12"/>
          <p:cNvSpPr txBox="1"/>
          <p:nvPr/>
        </p:nvSpPr>
        <p:spPr bwMode="auto">
          <a:xfrm>
            <a:off x="8085520" y="3439785"/>
            <a:ext cx="1029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i="1" dirty="0">
                <a:solidFill>
                  <a:srgbClr val="C0C0C0"/>
                </a:solidFill>
              </a:rPr>
              <a:t>FAASTeam</a:t>
            </a:r>
          </a:p>
        </p:txBody>
      </p:sp>
      <p:cxnSp>
        <p:nvCxnSpPr>
          <p:cNvPr id="14" name="Straight Connector 13"/>
          <p:cNvCxnSpPr/>
          <p:nvPr/>
        </p:nvCxnSpPr>
        <p:spPr bwMode="auto">
          <a:xfrm>
            <a:off x="3426488" y="3511899"/>
            <a:ext cx="20097" cy="1780060"/>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8598449" y="4366358"/>
            <a:ext cx="1807" cy="925601"/>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0234" y="4064000"/>
            <a:ext cx="5084" cy="1227959"/>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5" name="Chart 4"/>
          <p:cNvGraphicFramePr>
            <a:graphicFrameLocks/>
          </p:cNvGraphicFramePr>
          <p:nvPr>
            <p:extLst>
              <p:ext uri="{D42A27DB-BD31-4B8C-83A1-F6EECF244321}">
                <p14:modId xmlns:p14="http://schemas.microsoft.com/office/powerpoint/2010/main" val="49819314"/>
              </p:ext>
            </p:extLst>
          </p:nvPr>
        </p:nvGraphicFramePr>
        <p:xfrm>
          <a:off x="787567" y="1292284"/>
          <a:ext cx="10864516" cy="4572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64082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A Time of Transition	</a:t>
            </a:r>
          </a:p>
        </p:txBody>
      </p:sp>
      <p:sp>
        <p:nvSpPr>
          <p:cNvPr id="5" name="Content Placeholder 2"/>
          <p:cNvSpPr>
            <a:spLocks noGrp="1"/>
          </p:cNvSpPr>
          <p:nvPr>
            <p:ph idx="1"/>
          </p:nvPr>
        </p:nvSpPr>
        <p:spPr>
          <a:xfrm>
            <a:off x="571500" y="954088"/>
            <a:ext cx="10733617" cy="4391025"/>
          </a:xfrm>
        </p:spPr>
        <p:txBody>
          <a:bodyPr/>
          <a:lstStyle/>
          <a:p>
            <a:r>
              <a:rPr lang="en-US" dirty="0"/>
              <a:t>Reactive Cultures</a:t>
            </a:r>
          </a:p>
          <a:p>
            <a:pPr lvl="1"/>
            <a:r>
              <a:rPr lang="en-US" dirty="0"/>
              <a:t>Wait for something to go wrong – then fix it.</a:t>
            </a:r>
          </a:p>
          <a:p>
            <a:pPr lvl="2"/>
            <a:r>
              <a:rPr lang="en-US" dirty="0"/>
              <a:t>Blame, shame, retrain</a:t>
            </a:r>
          </a:p>
          <a:p>
            <a:pPr lvl="2"/>
            <a:r>
              <a:rPr lang="en-US" dirty="0"/>
              <a:t>Write another procedure</a:t>
            </a:r>
          </a:p>
          <a:p>
            <a:r>
              <a:rPr lang="en-US" dirty="0"/>
              <a:t>Proactive “Just” Cultures</a:t>
            </a:r>
          </a:p>
          <a:p>
            <a:pPr lvl="1"/>
            <a:r>
              <a:rPr lang="en-US" dirty="0"/>
              <a:t>Ask </a:t>
            </a:r>
            <a:r>
              <a:rPr lang="en-US" i="1" dirty="0"/>
              <a:t>What</a:t>
            </a:r>
            <a:r>
              <a:rPr lang="en-US" dirty="0"/>
              <a:t>? rather than </a:t>
            </a:r>
            <a:r>
              <a:rPr lang="en-US" i="1" dirty="0"/>
              <a:t>Who</a:t>
            </a:r>
            <a:r>
              <a:rPr lang="en-US" dirty="0"/>
              <a:t>?</a:t>
            </a:r>
          </a:p>
          <a:p>
            <a:pPr lvl="1"/>
            <a:r>
              <a:rPr lang="en-US" dirty="0"/>
              <a:t>Identify hazards</a:t>
            </a:r>
          </a:p>
          <a:p>
            <a:pPr lvl="1"/>
            <a:r>
              <a:rPr lang="en-US" dirty="0"/>
              <a:t>Assess risk (s)</a:t>
            </a:r>
          </a:p>
          <a:p>
            <a:pPr lvl="1"/>
            <a:r>
              <a:rPr lang="en-US" dirty="0"/>
              <a:t>Eliminate or mitigate to acceptable </a:t>
            </a:r>
            <a:br>
              <a:rPr lang="en-US" dirty="0"/>
            </a:br>
            <a:r>
              <a:rPr lang="en-US" dirty="0"/>
              <a:t>levels</a:t>
            </a:r>
          </a:p>
          <a:p>
            <a:pPr lvl="1"/>
            <a:r>
              <a:rPr lang="en-US" dirty="0"/>
              <a:t>Maintain accountability</a:t>
            </a:r>
          </a:p>
          <a:p>
            <a:pPr lvl="1"/>
            <a:endParaRPr lang="en-US" dirty="0"/>
          </a:p>
        </p:txBody>
      </p:sp>
      <p:pic>
        <p:nvPicPr>
          <p:cNvPr id="7" name="Picture 6"/>
          <p:cNvPicPr>
            <a:picLocks noChangeAspect="1"/>
          </p:cNvPicPr>
          <p:nvPr/>
        </p:nvPicPr>
        <p:blipFill rotWithShape="1">
          <a:blip r:embed="rId4"/>
          <a:srcRect l="14247"/>
          <a:stretch/>
        </p:blipFill>
        <p:spPr>
          <a:xfrm>
            <a:off x="6640046" y="2822766"/>
            <a:ext cx="5336698" cy="262269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308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Management Systems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8736" b="9223"/>
          <a:stretch/>
        </p:blipFill>
        <p:spPr>
          <a:xfrm rot="5400000">
            <a:off x="8240184" y="1699551"/>
            <a:ext cx="3948165" cy="3307766"/>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571500" y="954088"/>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Safety Policy</a:t>
            </a:r>
          </a:p>
          <a:p>
            <a:pPr lvl="1"/>
            <a:r>
              <a:rPr lang="en-US" kern="0" dirty="0"/>
              <a:t>A Top down commitment to safety</a:t>
            </a:r>
          </a:p>
          <a:p>
            <a:r>
              <a:rPr lang="en-US" kern="0" dirty="0"/>
              <a:t>Safety Risk Management</a:t>
            </a:r>
          </a:p>
          <a:p>
            <a:pPr lvl="1"/>
            <a:r>
              <a:rPr lang="en-US" kern="0" dirty="0"/>
              <a:t>Hazard Identification</a:t>
            </a:r>
          </a:p>
          <a:p>
            <a:pPr lvl="1"/>
            <a:r>
              <a:rPr lang="en-US" kern="0" dirty="0"/>
              <a:t>Risk Assessment</a:t>
            </a:r>
          </a:p>
          <a:p>
            <a:pPr lvl="1"/>
            <a:r>
              <a:rPr lang="en-US" kern="0" dirty="0"/>
              <a:t>Risk elimination or mitigation</a:t>
            </a:r>
          </a:p>
          <a:p>
            <a:r>
              <a:rPr lang="en-US" kern="0" dirty="0"/>
              <a:t>Safety Assurance</a:t>
            </a:r>
          </a:p>
          <a:p>
            <a:pPr lvl="1"/>
            <a:r>
              <a:rPr lang="en-US" kern="0" dirty="0"/>
              <a:t>Feedback, best practices &amp; process improvement</a:t>
            </a:r>
          </a:p>
          <a:p>
            <a:r>
              <a:rPr lang="en-US" kern="0" dirty="0"/>
              <a:t>Safety Promotion</a:t>
            </a:r>
          </a:p>
          <a:p>
            <a:pPr lvl="1"/>
            <a:r>
              <a:rPr lang="en-US" kern="0" dirty="0"/>
              <a:t>Walking the Talk</a:t>
            </a:r>
          </a:p>
        </p:txBody>
      </p:sp>
    </p:spTree>
    <p:custDataLst>
      <p:tags r:id="rId1"/>
    </p:custDataLst>
    <p:extLst>
      <p:ext uri="{BB962C8B-B14F-4D97-AF65-F5344CB8AC3E}">
        <p14:creationId xmlns:p14="http://schemas.microsoft.com/office/powerpoint/2010/main" val="16746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SMS for General Aviation</a:t>
            </a:r>
          </a:p>
        </p:txBody>
      </p:sp>
      <p:sp>
        <p:nvSpPr>
          <p:cNvPr id="5" name="Content Placeholder 2"/>
          <p:cNvSpPr txBox="1">
            <a:spLocks/>
          </p:cNvSpPr>
          <p:nvPr/>
        </p:nvSpPr>
        <p:spPr bwMode="auto">
          <a:xfrm>
            <a:off x="679989" y="1118139"/>
            <a:ext cx="477541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Safety Policy</a:t>
            </a:r>
          </a:p>
          <a:p>
            <a:r>
              <a:rPr lang="en-US" kern="0" dirty="0"/>
              <a:t>Safety Risk Management</a:t>
            </a:r>
          </a:p>
          <a:p>
            <a:r>
              <a:rPr lang="en-US" kern="0" dirty="0"/>
              <a:t>Safety Assurance</a:t>
            </a:r>
          </a:p>
          <a:p>
            <a:r>
              <a:rPr lang="en-US" kern="0" dirty="0"/>
              <a:t>Safety Promotion</a:t>
            </a:r>
          </a:p>
        </p:txBody>
      </p:sp>
      <p:pic>
        <p:nvPicPr>
          <p:cNvPr id="6" name="Picture 5"/>
          <p:cNvPicPr>
            <a:picLocks noChangeAspect="1"/>
          </p:cNvPicPr>
          <p:nvPr/>
        </p:nvPicPr>
        <p:blipFill>
          <a:blip r:embed="rId4"/>
          <a:stretch>
            <a:fillRect/>
          </a:stretch>
        </p:blipFill>
        <p:spPr>
          <a:xfrm>
            <a:off x="5793207" y="2480162"/>
            <a:ext cx="1976761" cy="1954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10838" y="4434459"/>
            <a:ext cx="3754151" cy="523220"/>
          </a:xfrm>
          <a:prstGeom prst="rect">
            <a:avLst/>
          </a:prstGeom>
        </p:spPr>
        <p:txBody>
          <a:bodyPr wrap="square">
            <a:spAutoFit/>
          </a:bodyPr>
          <a:lstStyle/>
          <a:p>
            <a:pPr>
              <a:buFontTx/>
              <a:buNone/>
            </a:pPr>
            <a:r>
              <a:rPr lang="en-US" sz="2800" b="1" dirty="0">
                <a:hlinkClick r:id="rId5"/>
              </a:rPr>
              <a:t>https://bit.ly/3iPAlsw</a:t>
            </a:r>
            <a:r>
              <a:rPr lang="en-US" sz="2800" b="1" dirty="0"/>
              <a:t> </a:t>
            </a:r>
            <a:endParaRPr lang="en-US" sz="1400" b="1" dirty="0">
              <a:solidFill>
                <a:srgbClr val="C0C0C0"/>
              </a:solidFill>
            </a:endParaRPr>
          </a:p>
        </p:txBody>
      </p:sp>
      <p:pic>
        <p:nvPicPr>
          <p:cNvPr id="7"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r="18736" b="9223"/>
          <a:stretch/>
        </p:blipFill>
        <p:spPr bwMode="auto">
          <a:xfrm rot="5400000">
            <a:off x="8240184" y="1699551"/>
            <a:ext cx="3948165" cy="330776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69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44488"/>
            <a:ext cx="11296651" cy="609600"/>
          </a:xfrm>
        </p:spPr>
        <p:txBody>
          <a:bodyPr/>
          <a:lstStyle/>
          <a:p>
            <a:r>
              <a:rPr lang="en-US" dirty="0"/>
              <a:t>Foundational Elements of Safety</a:t>
            </a:r>
          </a:p>
        </p:txBody>
      </p:sp>
      <p:sp>
        <p:nvSpPr>
          <p:cNvPr id="4" name="Content Placeholder 2"/>
          <p:cNvSpPr>
            <a:spLocks noGrp="1"/>
          </p:cNvSpPr>
          <p:nvPr>
            <p:ph idx="1"/>
          </p:nvPr>
        </p:nvSpPr>
        <p:spPr>
          <a:xfrm>
            <a:off x="409575" y="1316122"/>
            <a:ext cx="10733617" cy="4391025"/>
          </a:xfrm>
        </p:spPr>
        <p:txBody>
          <a:bodyPr/>
          <a:lstStyle/>
          <a:p>
            <a:r>
              <a:rPr lang="en-US" dirty="0"/>
              <a:t>Safety Risk Management</a:t>
            </a:r>
          </a:p>
          <a:p>
            <a:pPr lvl="1"/>
            <a:r>
              <a:rPr lang="en-US" dirty="0"/>
              <a:t>Hazard identification &amp; risk mitigation </a:t>
            </a:r>
          </a:p>
          <a:p>
            <a:r>
              <a:rPr lang="en-US" dirty="0"/>
              <a:t>Pilot Proficiency</a:t>
            </a:r>
          </a:p>
          <a:p>
            <a:pPr lvl="1"/>
            <a:r>
              <a:rPr lang="en-US" dirty="0"/>
              <a:t>The skills to do the job </a:t>
            </a:r>
          </a:p>
          <a:p>
            <a:r>
              <a:rPr lang="en-US" dirty="0"/>
              <a:t>Technology</a:t>
            </a:r>
          </a:p>
          <a:p>
            <a:pPr lvl="1"/>
            <a:r>
              <a:rPr lang="en-US" dirty="0"/>
              <a:t>Supporting safe decision making </a:t>
            </a:r>
            <a:br>
              <a:rPr lang="en-US" dirty="0"/>
            </a:br>
            <a:r>
              <a:rPr lang="en-US" dirty="0"/>
              <a:t>and aircraft operations</a:t>
            </a:r>
          </a:p>
        </p:txBody>
      </p:sp>
      <p:sp>
        <p:nvSpPr>
          <p:cNvPr id="5" name="Circular Arrow 4"/>
          <p:cNvSpPr/>
          <p:nvPr/>
        </p:nvSpPr>
        <p:spPr bwMode="auto">
          <a:xfrm rot="6780405">
            <a:off x="10094039" y="3157242"/>
            <a:ext cx="2005322" cy="1718355"/>
          </a:xfrm>
          <a:prstGeom prst="circular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Circular Arrow 5"/>
          <p:cNvSpPr/>
          <p:nvPr/>
        </p:nvSpPr>
        <p:spPr bwMode="auto">
          <a:xfrm rot="14404655">
            <a:off x="7192453" y="3286653"/>
            <a:ext cx="1846804" cy="1739990"/>
          </a:xfrm>
          <a:prstGeom prst="circular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7" name="Circular Arrow 6"/>
          <p:cNvSpPr/>
          <p:nvPr/>
        </p:nvSpPr>
        <p:spPr bwMode="auto">
          <a:xfrm rot="21446527">
            <a:off x="8480301" y="930827"/>
            <a:ext cx="1846804" cy="1739990"/>
          </a:xfrm>
          <a:prstGeom prst="circular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416" t="16751" r="17143" b="12827"/>
          <a:stretch/>
        </p:blipFill>
        <p:spPr>
          <a:xfrm>
            <a:off x="8021731" y="1821832"/>
            <a:ext cx="3058774" cy="3160315"/>
          </a:xfrm>
          <a:prstGeom prst="ellipse">
            <a:avLst/>
          </a:prstGeom>
          <a:ln>
            <a:noFill/>
          </a:ln>
          <a:effectLst>
            <a:softEdge rad="0"/>
          </a:effectLst>
        </p:spPr>
      </p:pic>
      <p:sp>
        <p:nvSpPr>
          <p:cNvPr id="10" name="Oval 9"/>
          <p:cNvSpPr/>
          <p:nvPr/>
        </p:nvSpPr>
        <p:spPr bwMode="auto">
          <a:xfrm>
            <a:off x="5440680" y="2436030"/>
            <a:ext cx="2157168" cy="21512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1" name="Oval 10"/>
          <p:cNvSpPr/>
          <p:nvPr/>
        </p:nvSpPr>
        <p:spPr bwMode="auto">
          <a:xfrm>
            <a:off x="8115855" y="1844040"/>
            <a:ext cx="2583661" cy="221445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3" name="Oval 12"/>
          <p:cNvSpPr/>
          <p:nvPr/>
        </p:nvSpPr>
        <p:spPr bwMode="auto">
          <a:xfrm>
            <a:off x="8458200" y="1699545"/>
            <a:ext cx="2241316" cy="21255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4173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AUG34mZu"/>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5YDFD77UPU3F-311-5267</_dlc_DocId>
    <_dlc_DocIdUrl xmlns="04289566-cf42-4ce7-aa7c-2469c3d4502e">
      <Url>https://avssp.faa.gov/avs/afsfaast/_layouts/15/DocIdRedir.aspx?ID=5YDFD77UPU3F-311-5267</Url>
      <Description>5YDFD77UPU3F-311-5267</Description>
    </_dlc_DocIdUrl>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http://schemas.microsoft.com/office/2006/metadata/properties"/>
    <ds:schemaRef ds:uri="http://schemas.microsoft.com/office/infopath/2007/PartnerControls"/>
    <ds:schemaRef ds:uri="04289566-cf42-4ce7-aa7c-2469c3d4502e"/>
    <ds:schemaRef ds:uri="http://schemas.microsoft.com/sharepoint/v4"/>
  </ds:schemaRefs>
</ds:datastoreItem>
</file>

<file path=customXml/itemProps2.xml><?xml version="1.0" encoding="utf-8"?>
<ds:datastoreItem xmlns:ds="http://schemas.openxmlformats.org/officeDocument/2006/customXml" ds:itemID="{424AA76D-02D9-4751-BAA2-8A728F60C1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17491</TotalTime>
  <Words>5552</Words>
  <Application>Microsoft Office PowerPoint</Application>
  <PresentationFormat>Widescreen</PresentationFormat>
  <Paragraphs>543</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1_Custom Design</vt:lpstr>
      <vt:lpstr>PowerPoint Presentation</vt:lpstr>
      <vt:lpstr>Welcome</vt:lpstr>
      <vt:lpstr>PowerPoint Presentation</vt:lpstr>
      <vt:lpstr>Let’s Celebrate!</vt:lpstr>
      <vt:lpstr>A system in equilibrium</vt:lpstr>
      <vt:lpstr>A Time of Transition </vt:lpstr>
      <vt:lpstr>Safety Management Systems</vt:lpstr>
      <vt:lpstr>SMS for General Aviation</vt:lpstr>
      <vt:lpstr>Foundational Elements of Safety</vt:lpstr>
      <vt:lpstr>Definitions</vt:lpstr>
      <vt:lpstr>PowerPoint Presentation</vt:lpstr>
      <vt:lpstr>PowerPoint Presentation</vt:lpstr>
      <vt:lpstr>PowerPoint Presentation</vt:lpstr>
      <vt:lpstr>Introduction to Human Factors</vt:lpstr>
      <vt:lpstr>Understanding Human Factors</vt:lpstr>
      <vt:lpstr>The Human Factors Challenge</vt:lpstr>
      <vt:lpstr>Human Factors Timeline</vt:lpstr>
      <vt:lpstr>Human Factors Timeline</vt:lpstr>
      <vt:lpstr>Cockpit Resource Management</vt:lpstr>
      <vt:lpstr>Human Factors Timeline</vt:lpstr>
      <vt:lpstr>Human Factors Timeline</vt:lpstr>
      <vt:lpstr>The accident chain of events.</vt:lpstr>
      <vt:lpstr>Dr. James Reason’s model of accident causation</vt:lpstr>
      <vt:lpstr>Understanding Human Factors</vt:lpstr>
      <vt:lpstr>Challenges</vt:lpstr>
      <vt:lpstr>Safety Culture</vt:lpstr>
      <vt:lpstr>But I’m just one pilot….</vt:lpstr>
      <vt:lpstr>Culture is a really big deal</vt:lpstr>
      <vt:lpstr>Production vs Protection</vt:lpstr>
      <vt:lpstr>PowerPoint Presentation</vt:lpstr>
      <vt:lpstr>PowerPoint Presentation</vt:lpstr>
      <vt:lpstr>PowerPoint Presentation</vt:lpstr>
      <vt:lpstr>Where did it go wrong?</vt:lpstr>
      <vt:lpstr>What about our culture?</vt:lpstr>
      <vt:lpstr>Human factors is huge!</vt:lpstr>
      <vt:lpstr>PowerPoint Presentation</vt:lpstr>
      <vt:lpstr>Questions?</vt:lpstr>
      <vt:lpstr>Proficiency and Peace of Mind</vt:lpstr>
      <vt:lpstr>Thank you for attending </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John Steuernagle</cp:lastModifiedBy>
  <cp:revision>801</cp:revision>
  <dcterms:created xsi:type="dcterms:W3CDTF">2005-01-28T20:32:53Z</dcterms:created>
  <dcterms:modified xsi:type="dcterms:W3CDTF">2023-08-09T21:01:59Z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d014f0c4-89ff-4ddd-aa19-561ef1566190</vt:lpwstr>
  </property>
  <property fmtid="{D5CDD505-2E9C-101B-9397-08002B2CF9AE}" pid="4" name="ArticulateGUID">
    <vt:lpwstr>5A4C87E4-F6AD-482F-8C22-82125F6970CC</vt:lpwstr>
  </property>
  <property fmtid="{D5CDD505-2E9C-101B-9397-08002B2CF9AE}" pid="5" name="ArticulatePath">
    <vt:lpwstr>Human Factors Intro and Safety Culture-PPT-Wide-Rev 2</vt:lpwstr>
  </property>
</Properties>
</file>