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2.xml" ContentType="application/vnd.openxmlformats-officedocument.theme+xml"/>
  <Override PartName="/ppt/tags/tag9.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notesSlides/notesSlide4.xml" ContentType="application/vnd.openxmlformats-officedocument.presentationml.notesSlide+xml"/>
  <Override PartName="/ppt/tags/tag14.xml" ContentType="application/vnd.openxmlformats-officedocument.presentationml.tags+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tags/tag15.xml" ContentType="application/vnd.openxmlformats-officedocument.presentationml.tags+xml"/>
  <Override PartName="/ppt/notesSlides/notesSlide6.xml" ContentType="application/vnd.openxmlformats-officedocument.presentationml.notesSlide+xml"/>
  <Override PartName="/ppt/tags/tag16.xml" ContentType="application/vnd.openxmlformats-officedocument.presentationml.tags+xml"/>
  <Override PartName="/ppt/notesSlides/notesSlide7.xml" ContentType="application/vnd.openxmlformats-officedocument.presentationml.notesSlide+xml"/>
  <Override PartName="/ppt/tags/tag17.xml" ContentType="application/vnd.openxmlformats-officedocument.presentationml.tags+xml"/>
  <Override PartName="/ppt/notesSlides/notesSlide8.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tags/tag19.xml" ContentType="application/vnd.openxmlformats-officedocument.presentationml.tags+xml"/>
  <Override PartName="/ppt/notesSlides/notesSlide10.xml" ContentType="application/vnd.openxmlformats-officedocument.presentationml.notesSlide+xml"/>
  <Override PartName="/ppt/tags/tag20.xml" ContentType="application/vnd.openxmlformats-officedocument.presentationml.tags+xml"/>
  <Override PartName="/ppt/notesSlides/notesSlide11.xml" ContentType="application/vnd.openxmlformats-officedocument.presentationml.notesSlide+xml"/>
  <Override PartName="/ppt/tags/tag21.xml" ContentType="application/vnd.openxmlformats-officedocument.presentationml.tags+xml"/>
  <Override PartName="/ppt/notesSlides/notesSlide12.xml" ContentType="application/vnd.openxmlformats-officedocument.presentationml.notesSlide+xml"/>
  <Override PartName="/ppt/tags/tag22.xml" ContentType="application/vnd.openxmlformats-officedocument.presentationml.tags+xml"/>
  <Override PartName="/ppt/notesSlides/notesSlide13.xml" ContentType="application/vnd.openxmlformats-officedocument.presentationml.notesSlide+xml"/>
  <Override PartName="/ppt/tags/tag23.xml" ContentType="application/vnd.openxmlformats-officedocument.presentationml.tags+xml"/>
  <Override PartName="/ppt/notesSlides/notesSlide14.xml" ContentType="application/vnd.openxmlformats-officedocument.presentationml.notesSlide+xml"/>
  <Override PartName="/ppt/tags/tag24.xml" ContentType="application/vnd.openxmlformats-officedocument.presentationml.tags+xml"/>
  <Override PartName="/ppt/notesSlides/notesSlide15.xml" ContentType="application/vnd.openxmlformats-officedocument.presentationml.notesSlide+xml"/>
  <Override PartName="/ppt/tags/tag25.xml" ContentType="application/vnd.openxmlformats-officedocument.presentationml.tags+xml"/>
  <Override PartName="/ppt/notesSlides/notesSlide16.xml" ContentType="application/vnd.openxmlformats-officedocument.presentationml.notesSlide+xml"/>
  <Override PartName="/ppt/tags/tag26.xml" ContentType="application/vnd.openxmlformats-officedocument.presentationml.tags+xml"/>
  <Override PartName="/ppt/notesSlides/notesSlide17.xml" ContentType="application/vnd.openxmlformats-officedocument.presentationml.notesSlide+xml"/>
  <Override PartName="/ppt/tags/tag27.xml" ContentType="application/vnd.openxmlformats-officedocument.presentationml.tags+xml"/>
  <Override PartName="/ppt/notesSlides/notesSlide18.xml" ContentType="application/vnd.openxmlformats-officedocument.presentationml.notesSlide+xml"/>
  <Override PartName="/ppt/tags/tag28.xml" ContentType="application/vnd.openxmlformats-officedocument.presentationml.tags+xml"/>
  <Override PartName="/ppt/notesSlides/notesSlide19.xml" ContentType="application/vnd.openxmlformats-officedocument.presentationml.notesSlide+xml"/>
  <Override PartName="/ppt/tags/tag29.xml" ContentType="application/vnd.openxmlformats-officedocument.presentationml.tags+xml"/>
  <Override PartName="/ppt/notesSlides/notesSlide20.xml" ContentType="application/vnd.openxmlformats-officedocument.presentationml.notesSlide+xml"/>
  <Override PartName="/ppt/tags/tag30.xml" ContentType="application/vnd.openxmlformats-officedocument.presentationml.tags+xml"/>
  <Override PartName="/ppt/notesSlides/notesSlide21.xml" ContentType="application/vnd.openxmlformats-officedocument.presentationml.notesSlide+xml"/>
  <Override PartName="/ppt/tags/tag31.xml" ContentType="application/vnd.openxmlformats-officedocument.presentationml.tags+xml"/>
  <Override PartName="/ppt/notesSlides/notesSlide22.xml" ContentType="application/vnd.openxmlformats-officedocument.presentationml.notesSlide+xml"/>
  <Override PartName="/ppt/tags/tag32.xml" ContentType="application/vnd.openxmlformats-officedocument.presentationml.tags+xml"/>
  <Override PartName="/ppt/notesSlides/notesSlide23.xml" ContentType="application/vnd.openxmlformats-officedocument.presentationml.notesSlide+xml"/>
  <Override PartName="/ppt/tags/tag33.xml" ContentType="application/vnd.openxmlformats-officedocument.presentationml.tags+xml"/>
  <Override PartName="/ppt/notesSlides/notesSlide24.xml" ContentType="application/vnd.openxmlformats-officedocument.presentationml.notesSlide+xml"/>
  <Override PartName="/ppt/tags/tag34.xml" ContentType="application/vnd.openxmlformats-officedocument.presentationml.tags+xml"/>
  <Override PartName="/ppt/notesSlides/notesSlide25.xml" ContentType="application/vnd.openxmlformats-officedocument.presentationml.notesSlide+xml"/>
  <Override PartName="/ppt/tags/tag35.xml" ContentType="application/vnd.openxmlformats-officedocument.presentationml.tags+xml"/>
  <Override PartName="/ppt/notesSlides/notesSlide26.xml" ContentType="application/vnd.openxmlformats-officedocument.presentationml.notesSlide+xml"/>
  <Override PartName="/ppt/tags/tag36.xml" ContentType="application/vnd.openxmlformats-officedocument.presentationml.tags+xml"/>
  <Override PartName="/ppt/notesSlides/notesSlide27.xml" ContentType="application/vnd.openxmlformats-officedocument.presentationml.notesSlide+xml"/>
  <Override PartName="/ppt/tags/tag37.xml" ContentType="application/vnd.openxmlformats-officedocument.presentationml.tags+xml"/>
  <Override PartName="/ppt/notesSlides/notesSlide28.xml" ContentType="application/vnd.openxmlformats-officedocument.presentationml.notesSlide+xml"/>
  <Override PartName="/ppt/tags/tag38.xml" ContentType="application/vnd.openxmlformats-officedocument.presentationml.tags+xml"/>
  <Override PartName="/ppt/notesSlides/notesSlide29.xml" ContentType="application/vnd.openxmlformats-officedocument.presentationml.notesSlide+xml"/>
  <Override PartName="/ppt/tags/tag39.xml" ContentType="application/vnd.openxmlformats-officedocument.presentationml.tags+xml"/>
  <Override PartName="/ppt/notesSlides/notesSlide30.xml" ContentType="application/vnd.openxmlformats-officedocument.presentationml.notesSlide+xml"/>
  <Override PartName="/ppt/tags/tag40.xml" ContentType="application/vnd.openxmlformats-officedocument.presentationml.tags+xml"/>
  <Override PartName="/ppt/notesSlides/notesSlide31.xml" ContentType="application/vnd.openxmlformats-officedocument.presentationml.notesSlide+xml"/>
  <Override PartName="/ppt/tags/tag41.xml" ContentType="application/vnd.openxmlformats-officedocument.presentationml.tags+xml"/>
  <Override PartName="/ppt/notesSlides/notesSlide32.xml" ContentType="application/vnd.openxmlformats-officedocument.presentationml.notesSlide+xml"/>
  <Override PartName="/ppt/tags/tag42.xml" ContentType="application/vnd.openxmlformats-officedocument.presentationml.tags+xml"/>
  <Override PartName="/ppt/notesSlides/notesSlide33.xml" ContentType="application/vnd.openxmlformats-officedocument.presentationml.notesSlide+xml"/>
  <Override PartName="/ppt/tags/tag43.xml" ContentType="application/vnd.openxmlformats-officedocument.presentationml.tags+xml"/>
  <Override PartName="/ppt/notesSlides/notesSlide34.xml" ContentType="application/vnd.openxmlformats-officedocument.presentationml.notesSlide+xml"/>
  <Override PartName="/ppt/tags/tag44.xml" ContentType="application/vnd.openxmlformats-officedocument.presentationml.tags+xml"/>
  <Override PartName="/ppt/notesSlides/notesSlide35.xml" ContentType="application/vnd.openxmlformats-officedocument.presentationml.notesSlide+xml"/>
  <Override PartName="/ppt/tags/tag45.xml" ContentType="application/vnd.openxmlformats-officedocument.presentationml.tags+xml"/>
  <Override PartName="/ppt/notesSlides/notesSlide36.xml" ContentType="application/vnd.openxmlformats-officedocument.presentationml.notesSlide+xml"/>
  <Override PartName="/ppt/tags/tag46.xml" ContentType="application/vnd.openxmlformats-officedocument.presentationml.tags+xml"/>
  <Override PartName="/ppt/notesSlides/notesSlide37.xml" ContentType="application/vnd.openxmlformats-officedocument.presentationml.notesSlide+xml"/>
  <Override PartName="/ppt/tags/tag47.xml" ContentType="application/vnd.openxmlformats-officedocument.presentationml.tags+xml"/>
  <Override PartName="/ppt/notesSlides/notesSlide38.xml" ContentType="application/vnd.openxmlformats-officedocument.presentationml.notesSlide+xml"/>
  <Override PartName="/ppt/tags/tag48.xml" ContentType="application/vnd.openxmlformats-officedocument.presentationml.tags+xml"/>
  <Override PartName="/ppt/notesSlides/notesSlide39.xml" ContentType="application/vnd.openxmlformats-officedocument.presentationml.notesSlide+xml"/>
  <Override PartName="/ppt/tags/tag49.xml" ContentType="application/vnd.openxmlformats-officedocument.presentationml.tags+xml"/>
  <Override PartName="/ppt/notesSlides/notesSlide40.xml" ContentType="application/vnd.openxmlformats-officedocument.presentationml.notesSlide+xml"/>
  <Override PartName="/ppt/tags/tag50.xml" ContentType="application/vnd.openxmlformats-officedocument.presentationml.tags+xml"/>
  <Override PartName="/ppt/notesSlides/notesSlide41.xml" ContentType="application/vnd.openxmlformats-officedocument.presentationml.notesSlide+xml"/>
  <Override PartName="/ppt/tags/tag51.xml" ContentType="application/vnd.openxmlformats-officedocument.presentationml.tags+xml"/>
  <Override PartName="/ppt/notesSlides/notesSlide42.xml" ContentType="application/vnd.openxmlformats-officedocument.presentationml.notesSlide+xml"/>
  <Override PartName="/ppt/tags/tag52.xml" ContentType="application/vnd.openxmlformats-officedocument.presentationml.tags+xml"/>
  <Override PartName="/ppt/notesSlides/notesSlide43.xml" ContentType="application/vnd.openxmlformats-officedocument.presentationml.notesSlide+xml"/>
  <Override PartName="/ppt/tags/tag53.xml" ContentType="application/vnd.openxmlformats-officedocument.presentationml.tags+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5"/>
    <p:sldMasterId id="2147483661" r:id="rId6"/>
  </p:sldMasterIdLst>
  <p:notesMasterIdLst>
    <p:notesMasterId r:id="rId51"/>
  </p:notesMasterIdLst>
  <p:handoutMasterIdLst>
    <p:handoutMasterId r:id="rId52"/>
  </p:handoutMasterIdLst>
  <p:sldIdLst>
    <p:sldId id="273" r:id="rId7"/>
    <p:sldId id="274" r:id="rId8"/>
    <p:sldId id="382" r:id="rId9"/>
    <p:sldId id="383" r:id="rId10"/>
    <p:sldId id="384" r:id="rId11"/>
    <p:sldId id="385" r:id="rId12"/>
    <p:sldId id="387" r:id="rId13"/>
    <p:sldId id="388" r:id="rId14"/>
    <p:sldId id="389" r:id="rId15"/>
    <p:sldId id="390" r:id="rId16"/>
    <p:sldId id="391" r:id="rId17"/>
    <p:sldId id="392" r:id="rId18"/>
    <p:sldId id="393" r:id="rId19"/>
    <p:sldId id="394" r:id="rId20"/>
    <p:sldId id="395" r:id="rId21"/>
    <p:sldId id="396" r:id="rId22"/>
    <p:sldId id="397" r:id="rId23"/>
    <p:sldId id="398" r:id="rId24"/>
    <p:sldId id="399" r:id="rId25"/>
    <p:sldId id="400" r:id="rId26"/>
    <p:sldId id="401" r:id="rId27"/>
    <p:sldId id="402" r:id="rId28"/>
    <p:sldId id="403" r:id="rId29"/>
    <p:sldId id="404" r:id="rId30"/>
    <p:sldId id="405" r:id="rId31"/>
    <p:sldId id="406" r:id="rId32"/>
    <p:sldId id="407" r:id="rId33"/>
    <p:sldId id="408" r:id="rId34"/>
    <p:sldId id="411" r:id="rId35"/>
    <p:sldId id="409" r:id="rId36"/>
    <p:sldId id="410" r:id="rId37"/>
    <p:sldId id="412" r:id="rId38"/>
    <p:sldId id="413" r:id="rId39"/>
    <p:sldId id="421" r:id="rId40"/>
    <p:sldId id="423" r:id="rId41"/>
    <p:sldId id="424" r:id="rId42"/>
    <p:sldId id="425" r:id="rId43"/>
    <p:sldId id="426" r:id="rId44"/>
    <p:sldId id="427" r:id="rId45"/>
    <p:sldId id="429" r:id="rId46"/>
    <p:sldId id="430" r:id="rId47"/>
    <p:sldId id="288" r:id="rId48"/>
    <p:sldId id="335" r:id="rId49"/>
    <p:sldId id="428" r:id="rId50"/>
  </p:sldIdLst>
  <p:sldSz cx="12192000" cy="6858000"/>
  <p:notesSz cx="6858000" cy="9296400"/>
  <p:custDataLst>
    <p:tags r:id="rId53"/>
  </p:custDataLst>
  <p:defaultTex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0D0E1773-2C58-4A1C-9F4D-09A126D9EB70}">
          <p14:sldIdLst>
            <p14:sldId id="273"/>
            <p14:sldId id="274"/>
            <p14:sldId id="382"/>
            <p14:sldId id="383"/>
            <p14:sldId id="384"/>
            <p14:sldId id="385"/>
            <p14:sldId id="387"/>
            <p14:sldId id="388"/>
            <p14:sldId id="389"/>
            <p14:sldId id="390"/>
            <p14:sldId id="391"/>
            <p14:sldId id="392"/>
            <p14:sldId id="393"/>
            <p14:sldId id="394"/>
            <p14:sldId id="395"/>
            <p14:sldId id="396"/>
            <p14:sldId id="397"/>
            <p14:sldId id="398"/>
            <p14:sldId id="399"/>
            <p14:sldId id="400"/>
            <p14:sldId id="401"/>
            <p14:sldId id="402"/>
            <p14:sldId id="403"/>
            <p14:sldId id="404"/>
            <p14:sldId id="405"/>
            <p14:sldId id="406"/>
            <p14:sldId id="407"/>
            <p14:sldId id="408"/>
            <p14:sldId id="411"/>
            <p14:sldId id="409"/>
            <p14:sldId id="410"/>
            <p14:sldId id="412"/>
            <p14:sldId id="413"/>
            <p14:sldId id="421"/>
            <p14:sldId id="423"/>
            <p14:sldId id="424"/>
            <p14:sldId id="425"/>
            <p14:sldId id="426"/>
            <p14:sldId id="427"/>
            <p14:sldId id="429"/>
            <p14:sldId id="430"/>
            <p14:sldId id="288"/>
            <p14:sldId id="335"/>
            <p14:sldId id="428"/>
          </p14:sldIdLst>
        </p14:section>
      </p14:sectionLst>
    </p:ext>
    <p:ext uri="{EFAFB233-063F-42B5-8137-9DF3F51BA10A}">
      <p15:sldGuideLst xmlns:p15="http://schemas.microsoft.com/office/powerpoint/2012/main">
        <p15:guide id="1" orient="horz" pos="536" userDrawn="1">
          <p15:clr>
            <a:srgbClr val="A4A3A4"/>
          </p15:clr>
        </p15:guide>
        <p15:guide id="2" pos="452" userDrawn="1">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F99"/>
    <a:srgbClr val="FFCC00"/>
    <a:srgbClr val="DDDDDD"/>
    <a:srgbClr val="C0C0C0"/>
    <a:srgbClr val="1D2F68"/>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09" autoAdjust="0"/>
    <p:restoredTop sz="50723" autoAdjust="0"/>
  </p:normalViewPr>
  <p:slideViewPr>
    <p:cSldViewPr snapToGrid="0">
      <p:cViewPr varScale="1">
        <p:scale>
          <a:sx n="61" d="100"/>
          <a:sy n="61" d="100"/>
        </p:scale>
        <p:origin x="2544" y="66"/>
      </p:cViewPr>
      <p:guideLst>
        <p:guide orient="horz" pos="536"/>
        <p:guide pos="452"/>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p:cViewPr varScale="1">
        <p:scale>
          <a:sx n="58" d="100"/>
          <a:sy n="58" d="100"/>
        </p:scale>
        <p:origin x="-1674" y="-78"/>
      </p:cViewPr>
      <p:guideLst>
        <p:guide orient="horz" pos="2928"/>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ags" Target="tags/tag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notesMaster" Target="notesMasters/notesMaster1.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about:blank"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GA </a:t>
            </a:r>
            <a:r>
              <a:rPr lang="en-US" dirty="0" smtClean="0"/>
              <a:t>Accidents per 100,000 hours </a:t>
            </a:r>
            <a:r>
              <a:rPr lang="en-US" dirty="0"/>
              <a:t>1960 - 2018 </a:t>
            </a:r>
          </a:p>
        </c:rich>
      </c:tx>
      <c:layout/>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9.3778215223097094E-2"/>
          <c:y val="0.20092592592592592"/>
          <c:w val="0.8534300087489064"/>
          <c:h val="0.72046296296296297"/>
        </c:manualLayout>
      </c:layout>
      <c:areaChart>
        <c:grouping val="standar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val>
            <c:numRef>
              <c:f>Sheet2!$B$21:$B$33</c:f>
              <c:numCache>
                <c:formatCode>0.00</c:formatCode>
                <c:ptCount val="13"/>
                <c:pt idx="0">
                  <c:v>36.53</c:v>
                </c:pt>
                <c:pt idx="1">
                  <c:v>31.05</c:v>
                </c:pt>
                <c:pt idx="2">
                  <c:v>18.100000000000001</c:v>
                </c:pt>
                <c:pt idx="3">
                  <c:v>13.87</c:v>
                </c:pt>
                <c:pt idx="4">
                  <c:v>9.86</c:v>
                </c:pt>
                <c:pt idx="5">
                  <c:v>9.67</c:v>
                </c:pt>
                <c:pt idx="6">
                  <c:v>7.86</c:v>
                </c:pt>
                <c:pt idx="7">
                  <c:v>7.21</c:v>
                </c:pt>
                <c:pt idx="8">
                  <c:v>6.57</c:v>
                </c:pt>
                <c:pt idx="9">
                  <c:v>7.2</c:v>
                </c:pt>
                <c:pt idx="10">
                  <c:v>6.63</c:v>
                </c:pt>
                <c:pt idx="11">
                  <c:v>5.85</c:v>
                </c:pt>
                <c:pt idx="12">
                  <c:v>5.88</c:v>
                </c:pt>
              </c:numCache>
            </c:numRef>
          </c:val>
          <c:extLst>
            <c:ext xmlns:c16="http://schemas.microsoft.com/office/drawing/2014/chart" uri="{C3380CC4-5D6E-409C-BE32-E72D297353CC}">
              <c16:uniqueId val="{00000000-E83C-4280-A531-1791ED756BE0}"/>
            </c:ext>
          </c:extLst>
        </c:ser>
        <c:ser>
          <c:idx val="1"/>
          <c:order val="1"/>
          <c:spPr>
            <a:solidFill>
              <a:srgbClr val="C0000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val>
            <c:numRef>
              <c:f>Sheet2!$C$21:$C$33</c:f>
              <c:numCache>
                <c:formatCode>0.00</c:formatCode>
                <c:ptCount val="13"/>
                <c:pt idx="0">
                  <c:v>3.27</c:v>
                </c:pt>
                <c:pt idx="1">
                  <c:v>3.22</c:v>
                </c:pt>
                <c:pt idx="2">
                  <c:v>2.46</c:v>
                </c:pt>
                <c:pt idx="3">
                  <c:v>2.2000000000000002</c:v>
                </c:pt>
                <c:pt idx="4">
                  <c:v>1.7</c:v>
                </c:pt>
                <c:pt idx="5">
                  <c:v>1.76</c:v>
                </c:pt>
                <c:pt idx="6">
                  <c:v>1.56</c:v>
                </c:pt>
                <c:pt idx="7">
                  <c:v>1.65</c:v>
                </c:pt>
                <c:pt idx="8">
                  <c:v>1.21</c:v>
                </c:pt>
                <c:pt idx="9">
                  <c:v>1.38</c:v>
                </c:pt>
                <c:pt idx="10">
                  <c:v>1.24</c:v>
                </c:pt>
                <c:pt idx="11">
                  <c:v>1.1000000000000001</c:v>
                </c:pt>
                <c:pt idx="12">
                  <c:v>1.03</c:v>
                </c:pt>
              </c:numCache>
            </c:numRef>
          </c:val>
          <c:extLst>
            <c:ext xmlns:c16="http://schemas.microsoft.com/office/drawing/2014/chart" uri="{C3380CC4-5D6E-409C-BE32-E72D297353CC}">
              <c16:uniqueId val="{00000001-E83C-4280-A531-1791ED756BE0}"/>
            </c:ext>
          </c:extLst>
        </c:ser>
        <c:dLbls>
          <c:showLegendKey val="0"/>
          <c:showVal val="0"/>
          <c:showCatName val="0"/>
          <c:showSerName val="0"/>
          <c:showPercent val="0"/>
          <c:showBubbleSize val="0"/>
        </c:dLbls>
        <c:axId val="375494928"/>
        <c:axId val="375497880"/>
      </c:areaChart>
      <c:catAx>
        <c:axId val="375494928"/>
        <c:scaling>
          <c:orientation val="minMax"/>
        </c:scaling>
        <c:delete val="0"/>
        <c:axPos val="b"/>
        <c:majorTickMark val="out"/>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375497880"/>
        <c:crosses val="autoZero"/>
        <c:auto val="1"/>
        <c:lblAlgn val="ctr"/>
        <c:lblOffset val="100"/>
        <c:noMultiLvlLbl val="0"/>
      </c:catAx>
      <c:valAx>
        <c:axId val="375497880"/>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375494928"/>
        <c:crosses val="autoZero"/>
        <c:crossBetween val="midCat"/>
      </c:valAx>
      <c:spPr>
        <a:noFill/>
        <a:ln>
          <a:noFill/>
        </a:ln>
        <a:effectLst/>
      </c:spPr>
    </c:plotArea>
    <c:plotVisOnly val="1"/>
    <c:dispBlanksAs val="zero"/>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solidFill>
        <a:srgbClr val="00B050"/>
      </a:solid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3">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drawings/drawing1.xml><?xml version="1.0" encoding="utf-8"?>
<c:userShapes xmlns:c="http://schemas.openxmlformats.org/drawingml/2006/chart">
  <cdr:relSizeAnchor xmlns:cdr="http://schemas.openxmlformats.org/drawingml/2006/chartDrawing">
    <cdr:from>
      <cdr:x>0.09718</cdr:x>
      <cdr:y>0.17468</cdr:y>
    </cdr:from>
    <cdr:to>
      <cdr:x>0.15256</cdr:x>
      <cdr:y>0.23526</cdr:y>
    </cdr:to>
    <cdr:sp macro="" textlink="">
      <cdr:nvSpPr>
        <cdr:cNvPr id="2" name="TextBox 1"/>
        <cdr:cNvSpPr txBox="1"/>
      </cdr:nvSpPr>
      <cdr:spPr bwMode="auto">
        <a:xfrm xmlns:a="http://schemas.openxmlformats.org/drawingml/2006/main">
          <a:off x="991471" y="798628"/>
          <a:ext cx="565079" cy="276999"/>
        </a:xfrm>
        <a:prstGeom xmlns:a="http://schemas.openxmlformats.org/drawingml/2006/main" prst="rect">
          <a:avLst/>
        </a:prstGeom>
        <a:solidFill xmlns:a="http://schemas.openxmlformats.org/drawingml/2006/main">
          <a:schemeClr val="accent1">
            <a:lumMod val="90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xmlns:a="http://schemas.openxmlformats.org/drawingml/2006/main">
          <a:pPr>
            <a:buFontTx/>
            <a:buNone/>
          </a:pPr>
          <a:r>
            <a:rPr lang="en-US" sz="1200" b="1" dirty="0" smtClean="0"/>
            <a:t>36.53</a:t>
          </a:r>
          <a:endParaRPr lang="en-US" sz="1200" b="1" dirty="0"/>
        </a:p>
      </cdr:txBody>
    </cdr:sp>
  </cdr:relSizeAnchor>
  <cdr:relSizeAnchor xmlns:cdr="http://schemas.openxmlformats.org/drawingml/2006/chartDrawing">
    <cdr:from>
      <cdr:x>0.13924</cdr:x>
      <cdr:y>0.74731</cdr:y>
    </cdr:from>
    <cdr:to>
      <cdr:x>0.19104</cdr:x>
      <cdr:y>0.80789</cdr:y>
    </cdr:to>
    <cdr:sp macro="" textlink="">
      <cdr:nvSpPr>
        <cdr:cNvPr id="3" name="TextBox 1"/>
        <cdr:cNvSpPr txBox="1"/>
      </cdr:nvSpPr>
      <cdr:spPr bwMode="auto">
        <a:xfrm xmlns:a="http://schemas.openxmlformats.org/drawingml/2006/main">
          <a:off x="1420597" y="3416696"/>
          <a:ext cx="528519" cy="276999"/>
        </a:xfrm>
        <a:prstGeom xmlns:a="http://schemas.openxmlformats.org/drawingml/2006/main" prst="rect">
          <a:avLst/>
        </a:prstGeom>
        <a:solidFill xmlns:a="http://schemas.openxmlformats.org/drawingml/2006/main">
          <a:srgbClr val="C00000"/>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xmlns:a="http://schemas.openxmlformats.org/drawingml/2006/main">
          <a:pPr>
            <a:buFontTx/>
            <a:buNone/>
          </a:pPr>
          <a:r>
            <a:rPr lang="en-US" sz="1200" b="1" dirty="0" smtClean="0"/>
            <a:t>3.27</a:t>
          </a:r>
          <a:endParaRPr lang="en-US" sz="1200" b="1" dirty="0"/>
        </a:p>
      </cdr:txBody>
    </cdr:sp>
  </cdr:relSizeAnchor>
  <cdr:relSizeAnchor xmlns:cdr="http://schemas.openxmlformats.org/drawingml/2006/chartDrawing">
    <cdr:from>
      <cdr:x>0.92199</cdr:x>
      <cdr:y>0.83152</cdr:y>
    </cdr:from>
    <cdr:to>
      <cdr:x>0.9717</cdr:x>
      <cdr:y>0.89211</cdr:y>
    </cdr:to>
    <cdr:sp macro="" textlink="">
      <cdr:nvSpPr>
        <cdr:cNvPr id="4" name="TextBox 1"/>
        <cdr:cNvSpPr txBox="1"/>
      </cdr:nvSpPr>
      <cdr:spPr bwMode="auto">
        <a:xfrm xmlns:a="http://schemas.openxmlformats.org/drawingml/2006/main">
          <a:off x="9406893" y="3801706"/>
          <a:ext cx="507129" cy="276999"/>
        </a:xfrm>
        <a:prstGeom xmlns:a="http://schemas.openxmlformats.org/drawingml/2006/main" prst="rect">
          <a:avLst/>
        </a:prstGeom>
        <a:solidFill xmlns:a="http://schemas.openxmlformats.org/drawingml/2006/main">
          <a:srgbClr val="C00000"/>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xmlns:a="http://schemas.openxmlformats.org/drawingml/2006/main">
          <a:pPr>
            <a:buFontTx/>
            <a:buNone/>
          </a:pPr>
          <a:r>
            <a:rPr lang="en-US" sz="1200" b="1" dirty="0" smtClean="0"/>
            <a:t>1.03</a:t>
          </a:r>
          <a:endParaRPr lang="en-US" sz="1200" b="1" dirty="0"/>
        </a:p>
      </cdr:txBody>
    </cdr:sp>
  </cdr:relSizeAnchor>
  <cdr:relSizeAnchor xmlns:cdr="http://schemas.openxmlformats.org/drawingml/2006/chartDrawing">
    <cdr:from>
      <cdr:x>0.90802</cdr:x>
      <cdr:y>0.71331</cdr:y>
    </cdr:from>
    <cdr:to>
      <cdr:x>0.96108</cdr:x>
      <cdr:y>0.7739</cdr:y>
    </cdr:to>
    <cdr:sp macro="" textlink="">
      <cdr:nvSpPr>
        <cdr:cNvPr id="5" name="TextBox 1"/>
        <cdr:cNvSpPr txBox="1"/>
      </cdr:nvSpPr>
      <cdr:spPr bwMode="auto">
        <a:xfrm xmlns:a="http://schemas.openxmlformats.org/drawingml/2006/main">
          <a:off x="9264357" y="3261258"/>
          <a:ext cx="541380" cy="276999"/>
        </a:xfrm>
        <a:prstGeom xmlns:a="http://schemas.openxmlformats.org/drawingml/2006/main" prst="rect">
          <a:avLst/>
        </a:prstGeom>
        <a:solidFill xmlns:a="http://schemas.openxmlformats.org/drawingml/2006/main">
          <a:schemeClr val="accent1">
            <a:lumMod val="90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xmlns:a="http://schemas.openxmlformats.org/drawingml/2006/main">
          <a:pPr>
            <a:buFontTx/>
            <a:buNone/>
          </a:pPr>
          <a:r>
            <a:rPr lang="en-US" sz="1200" b="1" dirty="0" smtClean="0"/>
            <a:t>5.88</a:t>
          </a:r>
          <a:endParaRPr lang="en-US" sz="1200" b="1" dirty="0"/>
        </a:p>
      </cdr:txBody>
    </cdr:sp>
  </cdr:relSizeAnchor>
  <cdr:relSizeAnchor xmlns:cdr="http://schemas.openxmlformats.org/drawingml/2006/chartDrawing">
    <cdr:from>
      <cdr:x>0.07586</cdr:x>
      <cdr:y>0.93941</cdr:y>
    </cdr:from>
    <cdr:to>
      <cdr:x>0.13125</cdr:x>
      <cdr:y>1</cdr:y>
    </cdr:to>
    <cdr:sp macro="" textlink="">
      <cdr:nvSpPr>
        <cdr:cNvPr id="6" name="TextBox 1"/>
        <cdr:cNvSpPr txBox="1"/>
      </cdr:nvSpPr>
      <cdr:spPr bwMode="auto">
        <a:xfrm xmlns:a="http://schemas.openxmlformats.org/drawingml/2006/main">
          <a:off x="774019" y="4295001"/>
          <a:ext cx="565079" cy="276999"/>
        </a:xfrm>
        <a:prstGeom xmlns:a="http://schemas.openxmlformats.org/drawingml/2006/main" prst="rect">
          <a:avLst/>
        </a:prstGeom>
        <a:solidFill xmlns:a="http://schemas.openxmlformats.org/drawingml/2006/main">
          <a:schemeClr val="tx1">
            <a:lumMod val="75000"/>
            <a:lumOff val="25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buFontTx/>
            <a:buNone/>
          </a:pPr>
          <a:r>
            <a:rPr lang="en-US" sz="1200" b="1" dirty="0" smtClean="0">
              <a:solidFill>
                <a:srgbClr val="C0C0C0"/>
              </a:solidFill>
            </a:rPr>
            <a:t>1960</a:t>
          </a:r>
          <a:endParaRPr lang="en-US" sz="1200" b="1" dirty="0">
            <a:solidFill>
              <a:srgbClr val="C0C0C0"/>
            </a:solidFill>
          </a:endParaRPr>
        </a:p>
      </cdr:txBody>
    </cdr:sp>
  </cdr:relSizeAnchor>
  <cdr:relSizeAnchor xmlns:cdr="http://schemas.openxmlformats.org/drawingml/2006/chartDrawing">
    <cdr:from>
      <cdr:x>0.14081</cdr:x>
      <cdr:y>0.93941</cdr:y>
    </cdr:from>
    <cdr:to>
      <cdr:x>0.19619</cdr:x>
      <cdr:y>1</cdr:y>
    </cdr:to>
    <cdr:sp macro="" textlink="">
      <cdr:nvSpPr>
        <cdr:cNvPr id="7" name="TextBox 1"/>
        <cdr:cNvSpPr txBox="1"/>
      </cdr:nvSpPr>
      <cdr:spPr bwMode="auto">
        <a:xfrm xmlns:a="http://schemas.openxmlformats.org/drawingml/2006/main">
          <a:off x="1436639" y="4295001"/>
          <a:ext cx="565079" cy="276999"/>
        </a:xfrm>
        <a:prstGeom xmlns:a="http://schemas.openxmlformats.org/drawingml/2006/main" prst="rect">
          <a:avLst/>
        </a:prstGeom>
        <a:solidFill xmlns:a="http://schemas.openxmlformats.org/drawingml/2006/main">
          <a:schemeClr val="tx1">
            <a:lumMod val="75000"/>
            <a:lumOff val="25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xmlns:a="http://schemas.openxmlformats.org/drawingml/2006/main">
          <a:pPr>
            <a:buFontTx/>
            <a:buNone/>
          </a:pPr>
          <a:r>
            <a:rPr lang="en-US" sz="1200" b="1" dirty="0" smtClean="0">
              <a:solidFill>
                <a:srgbClr val="C0C0C0"/>
              </a:solidFill>
            </a:rPr>
            <a:t>1965</a:t>
          </a:r>
          <a:endParaRPr lang="en-US" sz="1200" b="1" dirty="0">
            <a:solidFill>
              <a:srgbClr val="C0C0C0"/>
            </a:solidFill>
          </a:endParaRPr>
        </a:p>
      </cdr:txBody>
    </cdr:sp>
  </cdr:relSizeAnchor>
  <cdr:relSizeAnchor xmlns:cdr="http://schemas.openxmlformats.org/drawingml/2006/chartDrawing">
    <cdr:from>
      <cdr:x>0.20789</cdr:x>
      <cdr:y>0.93941</cdr:y>
    </cdr:from>
    <cdr:to>
      <cdr:x>0.26328</cdr:x>
      <cdr:y>1</cdr:y>
    </cdr:to>
    <cdr:sp macro="" textlink="">
      <cdr:nvSpPr>
        <cdr:cNvPr id="8" name="TextBox 1"/>
        <cdr:cNvSpPr txBox="1"/>
      </cdr:nvSpPr>
      <cdr:spPr bwMode="auto">
        <a:xfrm xmlns:a="http://schemas.openxmlformats.org/drawingml/2006/main">
          <a:off x="2121096" y="4295001"/>
          <a:ext cx="565079" cy="276999"/>
        </a:xfrm>
        <a:prstGeom xmlns:a="http://schemas.openxmlformats.org/drawingml/2006/main" prst="rect">
          <a:avLst/>
        </a:prstGeom>
        <a:solidFill xmlns:a="http://schemas.openxmlformats.org/drawingml/2006/main">
          <a:schemeClr val="tx1">
            <a:lumMod val="75000"/>
            <a:lumOff val="25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buFontTx/>
            <a:buNone/>
          </a:pPr>
          <a:r>
            <a:rPr lang="en-US" sz="1200" b="1" dirty="0" smtClean="0">
              <a:solidFill>
                <a:srgbClr val="C0C0C0"/>
              </a:solidFill>
            </a:rPr>
            <a:t>1970</a:t>
          </a:r>
          <a:endParaRPr lang="en-US" sz="1200" b="1" dirty="0">
            <a:solidFill>
              <a:srgbClr val="C0C0C0"/>
            </a:solidFill>
          </a:endParaRPr>
        </a:p>
      </cdr:txBody>
    </cdr:sp>
  </cdr:relSizeAnchor>
  <cdr:relSizeAnchor xmlns:cdr="http://schemas.openxmlformats.org/drawingml/2006/chartDrawing">
    <cdr:from>
      <cdr:x>0.27747</cdr:x>
      <cdr:y>0.93941</cdr:y>
    </cdr:from>
    <cdr:to>
      <cdr:x>0.33285</cdr:x>
      <cdr:y>1</cdr:y>
    </cdr:to>
    <cdr:sp macro="" textlink="">
      <cdr:nvSpPr>
        <cdr:cNvPr id="9" name="TextBox 1"/>
        <cdr:cNvSpPr txBox="1"/>
      </cdr:nvSpPr>
      <cdr:spPr bwMode="auto">
        <a:xfrm xmlns:a="http://schemas.openxmlformats.org/drawingml/2006/main">
          <a:off x="2830959" y="4295001"/>
          <a:ext cx="565079" cy="276999"/>
        </a:xfrm>
        <a:prstGeom xmlns:a="http://schemas.openxmlformats.org/drawingml/2006/main" prst="rect">
          <a:avLst/>
        </a:prstGeom>
        <a:solidFill xmlns:a="http://schemas.openxmlformats.org/drawingml/2006/main">
          <a:schemeClr val="tx1">
            <a:lumMod val="75000"/>
            <a:lumOff val="25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buFontTx/>
            <a:buNone/>
          </a:pPr>
          <a:r>
            <a:rPr lang="en-US" sz="1200" b="1" dirty="0" smtClean="0">
              <a:solidFill>
                <a:srgbClr val="C0C0C0"/>
              </a:solidFill>
            </a:rPr>
            <a:t>1975</a:t>
          </a:r>
          <a:endParaRPr lang="en-US" sz="1200" b="1" dirty="0">
            <a:solidFill>
              <a:srgbClr val="C0C0C0"/>
            </a:solidFill>
          </a:endParaRPr>
        </a:p>
      </cdr:txBody>
    </cdr:sp>
  </cdr:relSizeAnchor>
  <cdr:relSizeAnchor xmlns:cdr="http://schemas.openxmlformats.org/drawingml/2006/chartDrawing">
    <cdr:from>
      <cdr:x>0.35476</cdr:x>
      <cdr:y>0.93941</cdr:y>
    </cdr:from>
    <cdr:to>
      <cdr:x>0.41014</cdr:x>
      <cdr:y>1</cdr:y>
    </cdr:to>
    <cdr:sp macro="" textlink="">
      <cdr:nvSpPr>
        <cdr:cNvPr id="10" name="TextBox 1"/>
        <cdr:cNvSpPr txBox="1"/>
      </cdr:nvSpPr>
      <cdr:spPr bwMode="auto">
        <a:xfrm xmlns:a="http://schemas.openxmlformats.org/drawingml/2006/main">
          <a:off x="3854259" y="4295001"/>
          <a:ext cx="601729" cy="276999"/>
        </a:xfrm>
        <a:prstGeom xmlns:a="http://schemas.openxmlformats.org/drawingml/2006/main" prst="rect">
          <a:avLst/>
        </a:prstGeom>
        <a:solidFill xmlns:a="http://schemas.openxmlformats.org/drawingml/2006/main">
          <a:schemeClr val="tx1">
            <a:lumMod val="75000"/>
            <a:lumOff val="25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buFontTx/>
            <a:buNone/>
          </a:pPr>
          <a:r>
            <a:rPr lang="en-US" sz="1200" b="1" dirty="0" smtClean="0">
              <a:solidFill>
                <a:srgbClr val="C0C0C0"/>
              </a:solidFill>
            </a:rPr>
            <a:t>1980</a:t>
          </a:r>
          <a:endParaRPr lang="en-US" sz="1200" b="1" dirty="0">
            <a:solidFill>
              <a:srgbClr val="C0C0C0"/>
            </a:solidFill>
          </a:endParaRPr>
        </a:p>
      </cdr:txBody>
    </cdr:sp>
  </cdr:relSizeAnchor>
  <cdr:relSizeAnchor xmlns:cdr="http://schemas.openxmlformats.org/drawingml/2006/chartDrawing">
    <cdr:from>
      <cdr:x>0.42394</cdr:x>
      <cdr:y>0.93941</cdr:y>
    </cdr:from>
    <cdr:to>
      <cdr:x>0.47933</cdr:x>
      <cdr:y>1</cdr:y>
    </cdr:to>
    <cdr:sp macro="" textlink="">
      <cdr:nvSpPr>
        <cdr:cNvPr id="11" name="TextBox 1"/>
        <cdr:cNvSpPr txBox="1"/>
      </cdr:nvSpPr>
      <cdr:spPr bwMode="auto">
        <a:xfrm xmlns:a="http://schemas.openxmlformats.org/drawingml/2006/main">
          <a:off x="4605935" y="4295001"/>
          <a:ext cx="601729" cy="276999"/>
        </a:xfrm>
        <a:prstGeom xmlns:a="http://schemas.openxmlformats.org/drawingml/2006/main" prst="rect">
          <a:avLst/>
        </a:prstGeom>
        <a:solidFill xmlns:a="http://schemas.openxmlformats.org/drawingml/2006/main">
          <a:schemeClr val="tx1">
            <a:lumMod val="75000"/>
            <a:lumOff val="25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buFontTx/>
            <a:buNone/>
          </a:pPr>
          <a:r>
            <a:rPr lang="en-US" sz="1200" b="1" dirty="0" smtClean="0">
              <a:solidFill>
                <a:srgbClr val="C0C0C0"/>
              </a:solidFill>
            </a:rPr>
            <a:t>1985</a:t>
          </a:r>
          <a:endParaRPr lang="en-US" sz="1200" b="1" dirty="0">
            <a:solidFill>
              <a:srgbClr val="C0C0C0"/>
            </a:solidFill>
          </a:endParaRPr>
        </a:p>
      </cdr:txBody>
    </cdr:sp>
  </cdr:relSizeAnchor>
  <cdr:relSizeAnchor xmlns:cdr="http://schemas.openxmlformats.org/drawingml/2006/chartDrawing">
    <cdr:from>
      <cdr:x>0.49165</cdr:x>
      <cdr:y>0.93941</cdr:y>
    </cdr:from>
    <cdr:to>
      <cdr:x>0.54703</cdr:x>
      <cdr:y>1</cdr:y>
    </cdr:to>
    <cdr:sp macro="" textlink="">
      <cdr:nvSpPr>
        <cdr:cNvPr id="12" name="TextBox 1"/>
        <cdr:cNvSpPr txBox="1"/>
      </cdr:nvSpPr>
      <cdr:spPr bwMode="auto">
        <a:xfrm xmlns:a="http://schemas.openxmlformats.org/drawingml/2006/main">
          <a:off x="5341520" y="4295001"/>
          <a:ext cx="601730" cy="276999"/>
        </a:xfrm>
        <a:prstGeom xmlns:a="http://schemas.openxmlformats.org/drawingml/2006/main" prst="rect">
          <a:avLst/>
        </a:prstGeom>
        <a:solidFill xmlns:a="http://schemas.openxmlformats.org/drawingml/2006/main">
          <a:schemeClr val="tx1">
            <a:lumMod val="75000"/>
            <a:lumOff val="25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buFontTx/>
            <a:buNone/>
          </a:pPr>
          <a:r>
            <a:rPr lang="en-US" sz="1200" b="1" dirty="0" smtClean="0">
              <a:solidFill>
                <a:srgbClr val="C0C0C0"/>
              </a:solidFill>
            </a:rPr>
            <a:t>1990</a:t>
          </a:r>
          <a:endParaRPr lang="en-US" sz="1200" b="1" dirty="0">
            <a:solidFill>
              <a:srgbClr val="C0C0C0"/>
            </a:solidFill>
          </a:endParaRPr>
        </a:p>
      </cdr:txBody>
    </cdr:sp>
  </cdr:relSizeAnchor>
  <cdr:relSizeAnchor xmlns:cdr="http://schemas.openxmlformats.org/drawingml/2006/chartDrawing">
    <cdr:from>
      <cdr:x>0.56749</cdr:x>
      <cdr:y>0.93941</cdr:y>
    </cdr:from>
    <cdr:to>
      <cdr:x>0.62288</cdr:x>
      <cdr:y>1</cdr:y>
    </cdr:to>
    <cdr:sp macro="" textlink="">
      <cdr:nvSpPr>
        <cdr:cNvPr id="13" name="TextBox 1"/>
        <cdr:cNvSpPr txBox="1"/>
      </cdr:nvSpPr>
      <cdr:spPr bwMode="auto">
        <a:xfrm xmlns:a="http://schemas.openxmlformats.org/drawingml/2006/main">
          <a:off x="6165541" y="4295001"/>
          <a:ext cx="601730" cy="276999"/>
        </a:xfrm>
        <a:prstGeom xmlns:a="http://schemas.openxmlformats.org/drawingml/2006/main" prst="rect">
          <a:avLst/>
        </a:prstGeom>
        <a:solidFill xmlns:a="http://schemas.openxmlformats.org/drawingml/2006/main">
          <a:schemeClr val="tx1">
            <a:lumMod val="75000"/>
            <a:lumOff val="25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buFontTx/>
            <a:buNone/>
          </a:pPr>
          <a:r>
            <a:rPr lang="en-US" sz="1200" b="1" dirty="0" smtClean="0">
              <a:solidFill>
                <a:srgbClr val="C0C0C0"/>
              </a:solidFill>
            </a:rPr>
            <a:t>1995</a:t>
          </a:r>
          <a:endParaRPr lang="en-US" sz="1200" b="1" dirty="0">
            <a:solidFill>
              <a:srgbClr val="C0C0C0"/>
            </a:solidFill>
          </a:endParaRPr>
        </a:p>
      </cdr:txBody>
    </cdr:sp>
  </cdr:relSizeAnchor>
  <cdr:relSizeAnchor xmlns:cdr="http://schemas.openxmlformats.org/drawingml/2006/chartDrawing">
    <cdr:from>
      <cdr:x>0.63546</cdr:x>
      <cdr:y>0.93941</cdr:y>
    </cdr:from>
    <cdr:to>
      <cdr:x>0.69085</cdr:x>
      <cdr:y>1</cdr:y>
    </cdr:to>
    <cdr:sp macro="" textlink="">
      <cdr:nvSpPr>
        <cdr:cNvPr id="14" name="TextBox 1"/>
        <cdr:cNvSpPr txBox="1"/>
      </cdr:nvSpPr>
      <cdr:spPr bwMode="auto">
        <a:xfrm xmlns:a="http://schemas.openxmlformats.org/drawingml/2006/main">
          <a:off x="6904004" y="4295001"/>
          <a:ext cx="601729" cy="276999"/>
        </a:xfrm>
        <a:prstGeom xmlns:a="http://schemas.openxmlformats.org/drawingml/2006/main" prst="rect">
          <a:avLst/>
        </a:prstGeom>
        <a:solidFill xmlns:a="http://schemas.openxmlformats.org/drawingml/2006/main">
          <a:schemeClr val="tx1">
            <a:lumMod val="75000"/>
            <a:lumOff val="25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xmlns:a="http://schemas.openxmlformats.org/drawingml/2006/main">
          <a:pPr>
            <a:buFontTx/>
            <a:buNone/>
          </a:pPr>
          <a:r>
            <a:rPr lang="en-US" sz="1200" b="1" dirty="0" smtClean="0">
              <a:solidFill>
                <a:srgbClr val="C0C0C0"/>
              </a:solidFill>
            </a:rPr>
            <a:t>2000</a:t>
          </a:r>
          <a:endParaRPr lang="en-US" sz="1200" b="1" dirty="0">
            <a:solidFill>
              <a:srgbClr val="C0C0C0"/>
            </a:solidFill>
          </a:endParaRPr>
        </a:p>
      </cdr:txBody>
    </cdr:sp>
  </cdr:relSizeAnchor>
  <cdr:relSizeAnchor xmlns:cdr="http://schemas.openxmlformats.org/drawingml/2006/chartDrawing">
    <cdr:from>
      <cdr:x>0.71296</cdr:x>
      <cdr:y>0.93941</cdr:y>
    </cdr:from>
    <cdr:to>
      <cdr:x>0.76835</cdr:x>
      <cdr:y>1</cdr:y>
    </cdr:to>
    <cdr:sp macro="" textlink="">
      <cdr:nvSpPr>
        <cdr:cNvPr id="15" name="TextBox 1"/>
        <cdr:cNvSpPr txBox="1"/>
      </cdr:nvSpPr>
      <cdr:spPr bwMode="auto">
        <a:xfrm xmlns:a="http://schemas.openxmlformats.org/drawingml/2006/main">
          <a:off x="7746015" y="4295001"/>
          <a:ext cx="601730" cy="276999"/>
        </a:xfrm>
        <a:prstGeom xmlns:a="http://schemas.openxmlformats.org/drawingml/2006/main" prst="rect">
          <a:avLst/>
        </a:prstGeom>
        <a:solidFill xmlns:a="http://schemas.openxmlformats.org/drawingml/2006/main">
          <a:schemeClr val="tx1">
            <a:lumMod val="75000"/>
            <a:lumOff val="25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xmlns:a="http://schemas.openxmlformats.org/drawingml/2006/main">
          <a:pPr>
            <a:buFontTx/>
            <a:buNone/>
          </a:pPr>
          <a:r>
            <a:rPr lang="en-US" sz="1200" b="1" dirty="0" smtClean="0">
              <a:solidFill>
                <a:srgbClr val="C0C0C0"/>
              </a:solidFill>
            </a:rPr>
            <a:t>2005</a:t>
          </a:r>
          <a:endParaRPr lang="en-US" sz="1200" b="1" dirty="0">
            <a:solidFill>
              <a:srgbClr val="C0C0C0"/>
            </a:solidFill>
          </a:endParaRPr>
        </a:p>
      </cdr:txBody>
    </cdr:sp>
  </cdr:relSizeAnchor>
  <cdr:relSizeAnchor xmlns:cdr="http://schemas.openxmlformats.org/drawingml/2006/chartDrawing">
    <cdr:from>
      <cdr:x>0.78496</cdr:x>
      <cdr:y>0.93941</cdr:y>
    </cdr:from>
    <cdr:to>
      <cdr:x>0.84034</cdr:x>
      <cdr:y>1</cdr:y>
    </cdr:to>
    <cdr:sp macro="" textlink="">
      <cdr:nvSpPr>
        <cdr:cNvPr id="16" name="TextBox 1"/>
        <cdr:cNvSpPr txBox="1"/>
      </cdr:nvSpPr>
      <cdr:spPr bwMode="auto">
        <a:xfrm xmlns:a="http://schemas.openxmlformats.org/drawingml/2006/main">
          <a:off x="8528172" y="4295001"/>
          <a:ext cx="601729" cy="276999"/>
        </a:xfrm>
        <a:prstGeom xmlns:a="http://schemas.openxmlformats.org/drawingml/2006/main" prst="rect">
          <a:avLst/>
        </a:prstGeom>
        <a:solidFill xmlns:a="http://schemas.openxmlformats.org/drawingml/2006/main">
          <a:schemeClr val="tx1">
            <a:lumMod val="75000"/>
            <a:lumOff val="25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buFontTx/>
            <a:buNone/>
          </a:pPr>
          <a:r>
            <a:rPr lang="en-US" sz="1200" b="1" dirty="0" smtClean="0">
              <a:solidFill>
                <a:srgbClr val="C0C0C0"/>
              </a:solidFill>
            </a:rPr>
            <a:t>2010</a:t>
          </a:r>
          <a:endParaRPr lang="en-US" sz="1200" b="1" dirty="0">
            <a:solidFill>
              <a:srgbClr val="C0C0C0"/>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79" name="Rectangle 3"/>
          <p:cNvSpPr>
            <a:spLocks noGrp="1" noChangeArrowheads="1"/>
          </p:cNvSpPr>
          <p:nvPr>
            <p:ph type="dt" sz="quarter"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4580" name="Rectangle 4"/>
          <p:cNvSpPr>
            <a:spLocks noGrp="1" noChangeArrowheads="1"/>
          </p:cNvSpPr>
          <p:nvPr>
            <p:ph type="ftr" sz="quarter" idx="2"/>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81" name="Rectangle 5"/>
          <p:cNvSpPr>
            <a:spLocks noGrp="1" noChangeArrowheads="1"/>
          </p:cNvSpPr>
          <p:nvPr>
            <p:ph type="sldNum" sz="quarter" idx="3"/>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87C48A99-3596-4E58-ABE8-9D998A9384AB}" type="slidenum">
              <a:rPr lang="en-US"/>
              <a:pPr/>
              <a:t>‹#›</a:t>
            </a:fld>
            <a:endParaRPr lang="en-US"/>
          </a:p>
        </p:txBody>
      </p:sp>
    </p:spTree>
    <p:extLst>
      <p:ext uri="{BB962C8B-B14F-4D97-AF65-F5344CB8AC3E}">
        <p14:creationId xmlns:p14="http://schemas.microsoft.com/office/powerpoint/2010/main" val="2309560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07" name="Rectangle 3"/>
          <p:cNvSpPr>
            <a:spLocks noGrp="1" noChangeArrowheads="1"/>
          </p:cNvSpPr>
          <p:nvPr>
            <p:ph type="dt"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1508" name="Rectangle 4"/>
          <p:cNvSpPr>
            <a:spLocks noGrp="1" noRot="1" noChangeAspect="1" noChangeArrowheads="1" noTextEdit="1"/>
          </p:cNvSpPr>
          <p:nvPr>
            <p:ph type="sldImg" idx="2"/>
          </p:nvPr>
        </p:nvSpPr>
        <p:spPr bwMode="auto">
          <a:xfrm>
            <a:off x="331788" y="696913"/>
            <a:ext cx="61976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14400" y="4416425"/>
            <a:ext cx="50292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10" name="Rectangle 6"/>
          <p:cNvSpPr>
            <a:spLocks noGrp="1" noChangeArrowheads="1"/>
          </p:cNvSpPr>
          <p:nvPr>
            <p:ph type="ftr" sz="quarter" idx="4"/>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11" name="Rectangle 7"/>
          <p:cNvSpPr>
            <a:spLocks noGrp="1" noChangeArrowheads="1"/>
          </p:cNvSpPr>
          <p:nvPr>
            <p:ph type="sldNum" sz="quarter" idx="5"/>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55D68406-F15C-4303-97CE-0E3EE59880C4}" type="slidenum">
              <a:rPr lang="en-US"/>
              <a:pPr/>
              <a:t>‹#›</a:t>
            </a:fld>
            <a:endParaRPr lang="en-US"/>
          </a:p>
        </p:txBody>
      </p:sp>
    </p:spTree>
    <p:extLst>
      <p:ext uri="{BB962C8B-B14F-4D97-AF65-F5344CB8AC3E}">
        <p14:creationId xmlns:p14="http://schemas.microsoft.com/office/powerpoint/2010/main" val="3440067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1</a:t>
            </a:fld>
            <a:endParaRPr lang="en-US"/>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i="0" u="none" strike="noStrike" kern="1200" dirty="0" smtClean="0">
                <a:solidFill>
                  <a:schemeClr val="tx1"/>
                </a:solidFill>
                <a:effectLst/>
                <a:latin typeface="Times New Roman" pitchFamily="18" charset="0"/>
                <a:ea typeface="+mn-ea"/>
                <a:cs typeface="+mn-cs"/>
              </a:rPr>
              <a:t>2022/12-07-273(I)PP</a:t>
            </a:r>
            <a:r>
              <a:rPr lang="en-US" sz="1200" b="0" i="0" u="none" strike="noStrike" kern="1200" dirty="0" smtClean="0">
                <a:solidFill>
                  <a:schemeClr val="tx1"/>
                </a:solidFill>
                <a:effectLst/>
                <a:latin typeface="Times New Roman" pitchFamily="18" charset="0"/>
                <a:ea typeface="+mn-ea"/>
                <a:cs typeface="+mn-cs"/>
              </a:rPr>
              <a:t> </a:t>
            </a:r>
            <a:r>
              <a:rPr lang="en-US" dirty="0" smtClean="0">
                <a:latin typeface="Times New Roman" pitchFamily="18" charset="0"/>
                <a:ea typeface="ＭＳ Ｐゴシック" pitchFamily="34" charset="-128"/>
              </a:rPr>
              <a:t>Original Author: John Steuernagle 07/25/2023;  POC Kevin Clover National FAASTeam Program Mgr. (Operations), Office (562-888-2020 revised by John Steuernagle (03/23/2022)</a:t>
            </a:r>
            <a:endParaRPr lang="en-US" b="1" dirty="0" smtClean="0">
              <a:latin typeface="Times New Roman" pitchFamily="18" charset="0"/>
              <a:ea typeface="ＭＳ Ｐゴシック" pitchFamily="34" charset="-128"/>
            </a:endParaRPr>
          </a:p>
          <a:p>
            <a:pPr eaLnBrk="1" hangingPunct="1"/>
            <a:endParaRPr lang="en-US" b="1" dirty="0" smtClean="0">
              <a:latin typeface="Times New Roman" pitchFamily="18" charset="0"/>
              <a:ea typeface="ＭＳ Ｐゴシック" pitchFamily="34" charset="-128"/>
            </a:endParaRPr>
          </a:p>
          <a:p>
            <a:pPr eaLnBrk="1" hangingPunct="1"/>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This is the title slide </a:t>
            </a:r>
            <a:r>
              <a:rPr lang="en-US" b="0" i="1" dirty="0" smtClean="0">
                <a:latin typeface="Times New Roman" pitchFamily="18" charset="0"/>
                <a:ea typeface="ＭＳ Ｐゴシック" pitchFamily="34" charset="-128"/>
              </a:rPr>
              <a:t>for </a:t>
            </a:r>
            <a:r>
              <a:rPr lang="en-US" b="1" i="0" dirty="0" smtClean="0">
                <a:latin typeface="Times New Roman" pitchFamily="18" charset="0"/>
                <a:ea typeface="ＭＳ Ｐゴシック" pitchFamily="34" charset="-128"/>
              </a:rPr>
              <a:t>Human Factors Training</a:t>
            </a:r>
            <a:endParaRPr lang="en-US" dirty="0" smtClean="0">
              <a:latin typeface="Times New Roman" pitchFamily="18" charset="0"/>
              <a:ea typeface="ＭＳ Ｐゴシック" pitchFamily="34" charset="-128"/>
            </a:endParaRPr>
          </a:p>
          <a:p>
            <a:pPr eaLnBrk="1" hangingPunct="1"/>
            <a:endParaRPr lang="en-US" i="1"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Script</a:t>
            </a:r>
            <a:r>
              <a:rPr lang="en-US" b="1" i="0" baseline="0" dirty="0" smtClean="0">
                <a:latin typeface="Times New Roman" pitchFamily="18" charset="0"/>
                <a:ea typeface="ＭＳ Ｐゴシック" pitchFamily="34" charset="-128"/>
              </a:rPr>
              <a:t> -  </a:t>
            </a:r>
            <a:r>
              <a:rPr lang="en-US" i="0" dirty="0" smtClean="0">
                <a:latin typeface="Times New Roman" pitchFamily="18" charset="0"/>
                <a:ea typeface="ＭＳ Ｐゴシック" pitchFamily="34" charset="-128"/>
              </a:rPr>
              <a:t>We have included a script of suggested dialog with most slides.  The</a:t>
            </a:r>
            <a:r>
              <a:rPr lang="en-US" i="0" baseline="0" dirty="0" smtClean="0">
                <a:latin typeface="Times New Roman" pitchFamily="18" charset="0"/>
                <a:ea typeface="ＭＳ Ｐゴシック" pitchFamily="34" charset="-128"/>
              </a:rPr>
              <a:t> script will always appear in a </a:t>
            </a:r>
            <a:r>
              <a:rPr lang="en-US" b="1" i="0" baseline="0" dirty="0" smtClean="0">
                <a:latin typeface="Times New Roman" pitchFamily="18" charset="0"/>
                <a:ea typeface="ＭＳ Ｐゴシック" pitchFamily="34" charset="-128"/>
              </a:rPr>
              <a:t>non-italic font</a:t>
            </a:r>
            <a:r>
              <a:rPr lang="en-US" i="0" baseline="0" dirty="0" smtClean="0">
                <a:latin typeface="Times New Roman" pitchFamily="18" charset="0"/>
                <a:ea typeface="ＭＳ Ｐゴシック" pitchFamily="34" charset="-128"/>
              </a:rPr>
              <a:t>. </a:t>
            </a:r>
            <a:r>
              <a:rPr lang="en-US" i="0" dirty="0" smtClean="0">
                <a:latin typeface="Times New Roman" pitchFamily="18" charset="0"/>
                <a:ea typeface="ＭＳ Ｐゴシック" pitchFamily="34" charset="-128"/>
              </a:rPr>
              <a:t> Presenters may read the script or modify it to suit their own presentation style.  See template slides 5 and 6  for examples of a slides with script.</a:t>
            </a:r>
          </a:p>
          <a:p>
            <a:pPr eaLnBrk="1" hangingPunct="1"/>
            <a:endParaRPr lang="en-US"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Presentation Instructions - </a:t>
            </a:r>
            <a:r>
              <a:rPr lang="en-US" i="1" dirty="0" smtClean="0">
                <a:latin typeface="Times New Roman" pitchFamily="18" charset="0"/>
                <a:ea typeface="ＭＳ Ｐゴシック" pitchFamily="34" charset="-128"/>
              </a:rPr>
              <a:t>(stage direction and  presentation suggestions) will be preceded by a  </a:t>
            </a:r>
            <a:r>
              <a:rPr lang="en-US" b="1" dirty="0" smtClean="0">
                <a:latin typeface="Times New Roman" pitchFamily="18" charset="0"/>
                <a:ea typeface="ＭＳ Ｐゴシック" pitchFamily="34" charset="-128"/>
              </a:rPr>
              <a:t>Bold header:</a:t>
            </a:r>
            <a:r>
              <a:rPr lang="en-US" b="1" baseline="0" dirty="0" smtClean="0">
                <a:latin typeface="Times New Roman" pitchFamily="18" charset="0"/>
                <a:ea typeface="ＭＳ Ｐゴシック" pitchFamily="34" charset="-128"/>
              </a:rPr>
              <a:t> </a:t>
            </a:r>
            <a:r>
              <a:rPr lang="en-US" i="1" dirty="0" smtClean="0">
                <a:latin typeface="Times New Roman" pitchFamily="18" charset="0"/>
                <a:ea typeface="ＭＳ Ｐゴシック" pitchFamily="34" charset="-128"/>
              </a:rPr>
              <a:t>the instructions themselves will be in </a:t>
            </a:r>
            <a:r>
              <a:rPr lang="en-US" b="1" i="1" dirty="0" smtClean="0">
                <a:latin typeface="Times New Roman" pitchFamily="18" charset="0"/>
                <a:ea typeface="ＭＳ Ｐゴシック" pitchFamily="34" charset="-128"/>
              </a:rPr>
              <a:t>Italic fonts</a:t>
            </a:r>
            <a:r>
              <a:rPr lang="en-US" i="1" dirty="0" smtClean="0">
                <a:latin typeface="Times New Roman" pitchFamily="18" charset="0"/>
                <a:ea typeface="ＭＳ Ｐゴシック" pitchFamily="34" charset="-128"/>
              </a:rPr>
              <a:t>.  See slides 2,</a:t>
            </a:r>
            <a:r>
              <a:rPr lang="en-US" i="1" baseline="0" dirty="0" smtClean="0">
                <a:latin typeface="Times New Roman" pitchFamily="18" charset="0"/>
                <a:ea typeface="ＭＳ Ｐゴシック" pitchFamily="34" charset="-128"/>
              </a:rPr>
              <a:t> for an example of slides with Presentation Instructions only.</a:t>
            </a:r>
            <a:endParaRPr lang="en-US" i="1" dirty="0" smtClean="0">
              <a:latin typeface="Times New Roman" pitchFamily="18" charset="0"/>
              <a:ea typeface="ＭＳ Ｐゴシック" pitchFamily="34" charset="-128"/>
            </a:endParaRPr>
          </a:p>
          <a:p>
            <a:pPr eaLnBrk="1" hangingPunct="1"/>
            <a:endParaRPr lang="en-US" i="1"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Program control instructions</a:t>
            </a:r>
            <a:r>
              <a:rPr lang="en-US" b="1" i="0" baseline="0" dirty="0" smtClean="0">
                <a:latin typeface="Times New Roman" pitchFamily="18" charset="0"/>
                <a:ea typeface="ＭＳ Ｐゴシック" pitchFamily="34" charset="-128"/>
              </a:rPr>
              <a:t> -</a:t>
            </a:r>
            <a:r>
              <a:rPr lang="en-US" b="1" i="0" dirty="0" smtClean="0">
                <a:latin typeface="Times New Roman" pitchFamily="18" charset="0"/>
                <a:ea typeface="ＭＳ Ｐゴシック" pitchFamily="34" charset="-128"/>
              </a:rPr>
              <a:t> </a:t>
            </a:r>
            <a:r>
              <a:rPr lang="en-US" i="1" dirty="0" smtClean="0">
                <a:latin typeface="Times New Roman" pitchFamily="18" charset="0"/>
                <a:ea typeface="ＭＳ Ｐゴシック" pitchFamily="34" charset="-128"/>
              </a:rPr>
              <a:t>will be in bold fonts and look like this:  </a:t>
            </a:r>
            <a:r>
              <a:rPr lang="en-US" b="1" dirty="0" smtClean="0">
                <a:latin typeface="Times New Roman" pitchFamily="18" charset="0"/>
                <a:ea typeface="ＭＳ Ｐゴシック" pitchFamily="34" charset="-128"/>
              </a:rPr>
              <a:t>(Click) </a:t>
            </a:r>
            <a:r>
              <a:rPr lang="en-US" i="1" dirty="0" smtClean="0">
                <a:latin typeface="Times New Roman" pitchFamily="18" charset="0"/>
                <a:ea typeface="ＭＳ Ｐゴシック" pitchFamily="34" charset="-128"/>
              </a:rPr>
              <a:t>for building information within a slide;  or this:  </a:t>
            </a:r>
            <a:r>
              <a:rPr lang="en-US" b="1" dirty="0" smtClean="0">
                <a:latin typeface="Times New Roman" pitchFamily="18" charset="0"/>
                <a:ea typeface="ＭＳ Ｐゴシック" pitchFamily="34" charset="-128"/>
              </a:rPr>
              <a:t>(Next Slide) </a:t>
            </a:r>
            <a:r>
              <a:rPr lang="en-US" i="1" dirty="0" smtClean="0">
                <a:latin typeface="Times New Roman" pitchFamily="18" charset="0"/>
                <a:ea typeface="ＭＳ Ｐゴシック" pitchFamily="34" charset="-128"/>
              </a:rPr>
              <a:t>for slide advance.</a:t>
            </a:r>
          </a:p>
          <a:p>
            <a:pPr marL="171450" indent="-171450" eaLnBrk="1" hangingPunct="1">
              <a:buFont typeface="Arial" panose="020B0604020202020204" pitchFamily="34" charset="0"/>
              <a:buChar char="•"/>
            </a:pPr>
            <a:endParaRPr lang="en-US" b="1" i="1"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Background</a:t>
            </a:r>
            <a:r>
              <a:rPr lang="en-US" b="1" i="0" baseline="0" dirty="0" smtClean="0">
                <a:latin typeface="Times New Roman" pitchFamily="18" charset="0"/>
                <a:ea typeface="ＭＳ Ｐゴシック" pitchFamily="34" charset="-128"/>
              </a:rPr>
              <a:t> information - </a:t>
            </a:r>
            <a:r>
              <a:rPr lang="en-US" i="1" dirty="0" smtClean="0">
                <a:latin typeface="Times New Roman" pitchFamily="18" charset="0"/>
                <a:ea typeface="ＭＳ Ｐゴシック" pitchFamily="34" charset="-128"/>
              </a:rPr>
              <a:t>Some slides may contain background information that supports the concepts presented in the program.  </a:t>
            </a:r>
            <a:br>
              <a:rPr lang="en-US" i="1" dirty="0" smtClean="0">
                <a:latin typeface="Times New Roman" pitchFamily="18" charset="0"/>
                <a:ea typeface="ＭＳ Ｐゴシック" pitchFamily="34" charset="-128"/>
              </a:rPr>
            </a:br>
            <a:r>
              <a:rPr lang="en-US" i="1" dirty="0" smtClean="0">
                <a:latin typeface="Times New Roman" pitchFamily="18" charset="0"/>
                <a:ea typeface="ＭＳ Ｐゴシック" pitchFamily="34" charset="-128"/>
              </a:rPr>
              <a:t>Background information will always appear last and will be preceded by a bold  </a:t>
            </a:r>
            <a:r>
              <a:rPr lang="en-US" b="1" dirty="0" smtClean="0">
                <a:latin typeface="Times New Roman" pitchFamily="18" charset="0"/>
                <a:ea typeface="ＭＳ Ｐゴシック" pitchFamily="34" charset="-128"/>
              </a:rPr>
              <a:t>Background: </a:t>
            </a:r>
            <a:r>
              <a:rPr lang="en-US" i="1" dirty="0" smtClean="0">
                <a:latin typeface="Times New Roman" pitchFamily="18" charset="0"/>
                <a:ea typeface="ＭＳ Ｐゴシック" pitchFamily="34" charset="-128"/>
              </a:rPr>
              <a:t>identification.</a:t>
            </a:r>
          </a:p>
          <a:p>
            <a:pPr eaLnBrk="1" hangingPunct="1"/>
            <a:endParaRPr lang="en-US" i="1" dirty="0" smtClean="0">
              <a:latin typeface="Times New Roman" pitchFamily="18" charset="0"/>
              <a:ea typeface="ＭＳ Ｐゴシック" pitchFamily="34" charset="-128"/>
            </a:endParaRPr>
          </a:p>
          <a:p>
            <a:pPr eaLnBrk="1" hangingPunct="1"/>
            <a:r>
              <a:rPr lang="en-US" i="1" dirty="0" smtClean="0">
                <a:latin typeface="Times New Roman" pitchFamily="18" charset="0"/>
                <a:ea typeface="ＭＳ Ｐゴシック" pitchFamily="34" charset="-128"/>
              </a:rPr>
              <a:t>The production team hope you and your audience will enjoy the show.   Break a leg!  </a:t>
            </a:r>
          </a:p>
          <a:p>
            <a:pPr eaLnBrk="1" hangingPunct="1"/>
            <a:endParaRPr lang="en-US" i="1" dirty="0" smtClean="0">
              <a:latin typeface="Times New Roman" pitchFamily="18" charset="0"/>
              <a:ea typeface="ＭＳ Ｐゴシック" pitchFamily="34" charset="-128"/>
            </a:endParaRPr>
          </a:p>
          <a:p>
            <a:pPr eaLnBrk="1" hangingPunct="1"/>
            <a:r>
              <a:rPr lang="en-US" i="1" dirty="0" smtClean="0">
                <a:latin typeface="Times New Roman" pitchFamily="18" charset="0"/>
                <a:ea typeface="ＭＳ Ｐゴシック" pitchFamily="34" charset="-128"/>
              </a:rPr>
              <a:t> </a:t>
            </a:r>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 system will return an</a:t>
            </a:r>
            <a:r>
              <a:rPr lang="en-US" baseline="0" dirty="0" smtClean="0"/>
              <a:t> alphabetical listing of courses.  Scroll down to the Human Factors for Pilots series.</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10</a:t>
            </a:fld>
            <a:endParaRPr lang="en-US"/>
          </a:p>
        </p:txBody>
      </p:sp>
    </p:spTree>
    <p:extLst>
      <p:ext uri="{BB962C8B-B14F-4D97-AF65-F5344CB8AC3E}">
        <p14:creationId xmlns:p14="http://schemas.microsoft.com/office/powerpoint/2010/main" val="1797252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Hovering over the course title will return information</a:t>
            </a:r>
            <a:r>
              <a:rPr lang="en-US" baseline="0" dirty="0" smtClean="0"/>
              <a:t> on the topics addressed in each course module.</a:t>
            </a:r>
          </a:p>
          <a:p>
            <a:endParaRPr lang="en-US" baseline="0" dirty="0" smtClean="0"/>
          </a:p>
          <a:p>
            <a:r>
              <a:rPr lang="en-US" baseline="0" dirty="0" smtClean="0"/>
              <a:t>There are ten modules in all and aviators who complete the series will earn 3 </a:t>
            </a:r>
            <a:r>
              <a:rPr lang="en-US" b="1" i="1" baseline="0" dirty="0" smtClean="0"/>
              <a:t>WINGS </a:t>
            </a:r>
            <a:r>
              <a:rPr lang="en-US" b="0" i="0" baseline="0" dirty="0" smtClean="0"/>
              <a:t> Pilot Proficiency Program </a:t>
            </a:r>
            <a:r>
              <a:rPr lang="en-US" baseline="0" dirty="0" smtClean="0"/>
              <a:t>knowledge credits in each of the basic, advanced, and master levels.</a:t>
            </a:r>
          </a:p>
          <a:p>
            <a:endParaRPr lang="en-US" baseline="0" dirty="0" smtClean="0"/>
          </a:p>
          <a:p>
            <a:r>
              <a:rPr lang="en-US" baseline="0" dirty="0" smtClean="0"/>
              <a:t>Although the modules can be taken in any order, we strongly recommend addressing them in sequence.  </a:t>
            </a:r>
            <a:r>
              <a:rPr lang="en-US" b="1" baseline="0" dirty="0" smtClean="0"/>
              <a:t>(Click)</a:t>
            </a:r>
            <a:endParaRPr lang="en-US" baseline="0" dirty="0" smtClean="0"/>
          </a:p>
          <a:p>
            <a:endParaRPr lang="en-US" baseline="0" dirty="0" smtClean="0"/>
          </a:p>
          <a:p>
            <a:r>
              <a:rPr lang="en-US" baseline="0" dirty="0" smtClean="0"/>
              <a:t>When you’re ready to begin a module, simply click on ‘enroll’ and you can begin the course.</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11</a:t>
            </a:fld>
            <a:endParaRPr lang="en-US"/>
          </a:p>
        </p:txBody>
      </p:sp>
    </p:spTree>
    <p:extLst>
      <p:ext uri="{BB962C8B-B14F-4D97-AF65-F5344CB8AC3E}">
        <p14:creationId xmlns:p14="http://schemas.microsoft.com/office/powerpoint/2010/main" val="1468759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you’re not logged in to your FAASafety.gov</a:t>
            </a:r>
            <a:r>
              <a:rPr lang="en-US" baseline="0" dirty="0" smtClean="0"/>
              <a:t> account, the system will prompt you to do so.</a:t>
            </a:r>
          </a:p>
          <a:p>
            <a:endParaRPr lang="en-US" baseline="0" dirty="0" smtClean="0"/>
          </a:p>
          <a:p>
            <a:r>
              <a:rPr lang="en-US" baseline="0" dirty="0" smtClean="0"/>
              <a:t>Once you’re logged in you can access the course.</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12</a:t>
            </a:fld>
            <a:endParaRPr lang="en-US"/>
          </a:p>
        </p:txBody>
      </p:sp>
    </p:spTree>
    <p:extLst>
      <p:ext uri="{BB962C8B-B14F-4D97-AF65-F5344CB8AC3E}">
        <p14:creationId xmlns:p14="http://schemas.microsoft.com/office/powerpoint/2010/main" val="3634730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the home page for Modules one and two.  Course navigation controls are in the center.  After reading the introduction, proceed in sequence.</a:t>
            </a:r>
          </a:p>
          <a:p>
            <a:endParaRPr lang="en-US" dirty="0" smtClean="0"/>
          </a:p>
          <a:p>
            <a:r>
              <a:rPr lang="en-US" b="1"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13</a:t>
            </a:fld>
            <a:endParaRPr lang="en-US"/>
          </a:p>
        </p:txBody>
      </p:sp>
    </p:spTree>
    <p:extLst>
      <p:ext uri="{BB962C8B-B14F-4D97-AF65-F5344CB8AC3E}">
        <p14:creationId xmlns:p14="http://schemas.microsoft.com/office/powerpoint/2010/main" val="42850022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course content page has some additional instructions and a button</a:t>
            </a:r>
            <a:r>
              <a:rPr lang="en-US" baseline="0" dirty="0" smtClean="0"/>
              <a:t> to access the course content.</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14</a:t>
            </a:fld>
            <a:endParaRPr lang="en-US"/>
          </a:p>
        </p:txBody>
      </p:sp>
    </p:spTree>
    <p:extLst>
      <p:ext uri="{BB962C8B-B14F-4D97-AF65-F5344CB8AC3E}">
        <p14:creationId xmlns:p14="http://schemas.microsoft.com/office/powerpoint/2010/main" val="3946216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 on ‘START COURSE to </a:t>
            </a:r>
            <a:r>
              <a:rPr lang="en-US" dirty="0" smtClean="0"/>
              <a:t>begin.</a:t>
            </a:r>
            <a:endParaRPr lang="en-US" dirty="0" smtClean="0"/>
          </a:p>
          <a:p>
            <a:endParaRPr lang="en-US" dirty="0" smtClean="0"/>
          </a:p>
          <a:p>
            <a:r>
              <a:rPr lang="en-US" b="1"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15</a:t>
            </a:fld>
            <a:endParaRPr lang="en-US"/>
          </a:p>
        </p:txBody>
      </p:sp>
    </p:spTree>
    <p:extLst>
      <p:ext uri="{BB962C8B-B14F-4D97-AF65-F5344CB8AC3E}">
        <p14:creationId xmlns:p14="http://schemas.microsoft.com/office/powerpoint/2010/main" val="3459890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t>
            </a:r>
            <a:r>
              <a:rPr lang="en-US" baseline="0" dirty="0" smtClean="0"/>
              <a:t>the first page of Module 1 – Introduction.  </a:t>
            </a:r>
            <a:r>
              <a:rPr lang="en-US" dirty="0" smtClean="0"/>
              <a:t>The program will automatically scale content to match your access device.  Here we see content</a:t>
            </a:r>
            <a:r>
              <a:rPr lang="en-US" baseline="0" dirty="0" smtClean="0"/>
              <a:t> displayed on a computer monitor.</a:t>
            </a:r>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smtClean="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16</a:t>
            </a:fld>
            <a:endParaRPr lang="en-US"/>
          </a:p>
        </p:txBody>
      </p:sp>
    </p:spTree>
    <p:extLst>
      <p:ext uri="{BB962C8B-B14F-4D97-AF65-F5344CB8AC3E}">
        <p14:creationId xmlns:p14="http://schemas.microsoft.com/office/powerpoint/2010/main" val="14646910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the same page on a tablet in horizontal and vertical orientations.</a:t>
            </a:r>
          </a:p>
          <a:p>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smtClean="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17</a:t>
            </a:fld>
            <a:endParaRPr lang="en-US"/>
          </a:p>
        </p:txBody>
      </p:sp>
    </p:spTree>
    <p:extLst>
      <p:ext uri="{BB962C8B-B14F-4D97-AF65-F5344CB8AC3E}">
        <p14:creationId xmlns:p14="http://schemas.microsoft.com/office/powerpoint/2010/main" val="2308913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 same</a:t>
            </a:r>
            <a:r>
              <a:rPr lang="en-US" baseline="0" dirty="0" smtClean="0"/>
              <a:t> page scaled for a cell phone screen.  Users can access all of the information by scrolling through the program.</a:t>
            </a:r>
          </a:p>
          <a:p>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smtClean="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18</a:t>
            </a:fld>
            <a:endParaRPr lang="en-US"/>
          </a:p>
        </p:txBody>
      </p:sp>
    </p:spTree>
    <p:extLst>
      <p:ext uri="{BB962C8B-B14F-4D97-AF65-F5344CB8AC3E}">
        <p14:creationId xmlns:p14="http://schemas.microsoft.com/office/powerpoint/2010/main" val="34940612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we’ve scrolled to the system in equilibrium</a:t>
            </a:r>
            <a:r>
              <a:rPr lang="en-US" baseline="0" dirty="0" smtClean="0"/>
              <a:t> discussion you saw earlier.  </a:t>
            </a:r>
            <a:r>
              <a:rPr lang="en-US" b="1" baseline="0" dirty="0" smtClean="0"/>
              <a:t>(Click)</a:t>
            </a:r>
          </a:p>
          <a:p>
            <a:endParaRPr lang="en-US" b="1" baseline="0" dirty="0" smtClean="0"/>
          </a:p>
          <a:p>
            <a:r>
              <a:rPr lang="en-US" b="0" baseline="0" dirty="0" smtClean="0"/>
              <a:t>A course progress pane on the left side shows us which chapter we’re viewing and a course progress indicator.</a:t>
            </a:r>
          </a:p>
          <a:p>
            <a:endParaRPr lang="en-US" b="0"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19</a:t>
            </a:fld>
            <a:endParaRPr lang="en-US"/>
          </a:p>
        </p:txBody>
      </p:sp>
    </p:spTree>
    <p:extLst>
      <p:ext uri="{BB962C8B-B14F-4D97-AF65-F5344CB8AC3E}">
        <p14:creationId xmlns:p14="http://schemas.microsoft.com/office/powerpoint/2010/main" val="1461138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Here’s where you can discuss venue logistics, acknowledge sponsors, and deliver other information you want your audience to know in the beginning.  </a:t>
            </a:r>
          </a:p>
          <a:p>
            <a:endParaRPr lang="en-US" i="1" dirty="0" smtClean="0">
              <a:latin typeface="Times New Roman" pitchFamily="18" charset="0"/>
              <a:ea typeface="ＭＳ Ｐゴシック" pitchFamily="34" charset="-128"/>
            </a:endParaRPr>
          </a:p>
          <a:p>
            <a:r>
              <a:rPr lang="en-US" i="1" dirty="0" smtClean="0">
                <a:latin typeface="Times New Roman" pitchFamily="18" charset="0"/>
                <a:ea typeface="ＭＳ Ｐゴシック" pitchFamily="34" charset="-128"/>
              </a:rPr>
              <a:t>You can add slides after this one to fit your situation. </a:t>
            </a:r>
          </a:p>
          <a:p>
            <a:endParaRPr lang="en-US" b="1" i="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2</a:t>
            </a:fld>
            <a:endParaRPr lang="en-US"/>
          </a:p>
        </p:txBody>
      </p:sp>
    </p:spTree>
    <p:extLst>
      <p:ext uri="{BB962C8B-B14F-4D97-AF65-F5344CB8AC3E}">
        <p14:creationId xmlns:p14="http://schemas.microsoft.com/office/powerpoint/2010/main" val="2483719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a:t>
            </a:r>
            <a:r>
              <a:rPr lang="en-US" baseline="0" dirty="0" smtClean="0"/>
              <a:t> a course authoring tool allows us to enhance the learning experience with interactive content.  Here we discuss the fact that, in addition to dealing with a system in equilibrium, we’re also thinking about safety in a new way as we transition from </a:t>
            </a:r>
            <a:r>
              <a:rPr lang="en-US" b="1" i="1" baseline="0" dirty="0" smtClean="0"/>
              <a:t>Reactive</a:t>
            </a:r>
            <a:r>
              <a:rPr lang="en-US" baseline="0" dirty="0" smtClean="0"/>
              <a:t>, blame, shame, retrain cultures to </a:t>
            </a:r>
            <a:r>
              <a:rPr lang="en-US" b="1" i="1" baseline="0" dirty="0" smtClean="0"/>
              <a:t>Proactive</a:t>
            </a:r>
            <a:r>
              <a:rPr lang="en-US" baseline="0" dirty="0" smtClean="0"/>
              <a:t> “just” cultures.  Learners interact with the program by clicking the on-screen buttons to learn more.</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20</a:t>
            </a:fld>
            <a:endParaRPr lang="en-US"/>
          </a:p>
        </p:txBody>
      </p:sp>
    </p:spTree>
    <p:extLst>
      <p:ext uri="{BB962C8B-B14F-4D97-AF65-F5344CB8AC3E}">
        <p14:creationId xmlns:p14="http://schemas.microsoft.com/office/powerpoint/2010/main" val="22542036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We define Reactive….</a:t>
            </a:r>
          </a:p>
          <a:p>
            <a:endParaRPr lang="en-US" b="0" dirty="0" smtClean="0"/>
          </a:p>
          <a:p>
            <a:r>
              <a:rPr lang="en-US" b="1"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21</a:t>
            </a:fld>
            <a:endParaRPr lang="en-US"/>
          </a:p>
        </p:txBody>
      </p:sp>
    </p:spTree>
    <p:extLst>
      <p:ext uri="{BB962C8B-B14F-4D97-AF65-F5344CB8AC3E}">
        <p14:creationId xmlns:p14="http://schemas.microsoft.com/office/powerpoint/2010/main" val="36809599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Proactive cultures and explain how proactive</a:t>
            </a:r>
            <a:r>
              <a:rPr lang="en-US" baseline="0" dirty="0" smtClean="0"/>
              <a:t> safety cultures support the adoption of Safety Management Systems.</a:t>
            </a:r>
          </a:p>
          <a:p>
            <a:endParaRPr lang="en-US" baseline="0" dirty="0" smtClean="0"/>
          </a:p>
          <a:p>
            <a:r>
              <a:rPr lang="en-US" b="1" baseline="0" dirty="0" smtClean="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22</a:t>
            </a:fld>
            <a:endParaRPr lang="en-US"/>
          </a:p>
        </p:txBody>
      </p:sp>
    </p:spTree>
    <p:extLst>
      <p:ext uri="{BB962C8B-B14F-4D97-AF65-F5344CB8AC3E}">
        <p14:creationId xmlns:p14="http://schemas.microsoft.com/office/powerpoint/2010/main" val="33791651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a:t>
            </a:r>
            <a:r>
              <a:rPr lang="en-US" baseline="0" dirty="0" smtClean="0"/>
              <a:t> general aviation pilots are unaware that Safety Management Systems exist or, if they know a little about SMS philosophy and organization, they feel they don’t apply to their flight operations.  Let’s take a few minutes to discuss whether that’s actually true.  We’ll try to relate organizational SMS to individual flight operations.</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23</a:t>
            </a:fld>
            <a:endParaRPr lang="en-US"/>
          </a:p>
        </p:txBody>
      </p:sp>
    </p:spTree>
    <p:extLst>
      <p:ext uri="{BB962C8B-B14F-4D97-AF65-F5344CB8AC3E}">
        <p14:creationId xmlns:p14="http://schemas.microsoft.com/office/powerpoint/2010/main" val="3679184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spend a little time with</a:t>
            </a:r>
            <a:r>
              <a:rPr lang="en-US" baseline="0" dirty="0" smtClean="0"/>
              <a:t> SMS because it’s revisited in an interactive knowledge check that we’ll see later. </a:t>
            </a:r>
          </a:p>
          <a:p>
            <a:endParaRPr lang="en-US" dirty="0" smtClean="0"/>
          </a:p>
          <a:p>
            <a:r>
              <a:rPr lang="en-US" dirty="0" smtClean="0"/>
              <a:t>SMS is supported by 4 pillars:</a:t>
            </a:r>
          </a:p>
          <a:p>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smtClean="0"/>
              <a:t>Safety Policy </a:t>
            </a:r>
            <a:r>
              <a:rPr lang="en-US" dirty="0" smtClean="0"/>
              <a:t>– a Top down commitment</a:t>
            </a:r>
            <a:r>
              <a:rPr lang="en-US" baseline="0" dirty="0" smtClean="0"/>
              <a:t> to safety.  In large organizations that means safety is paramount for the CEO all the way to the latest entry-level new hire. </a:t>
            </a:r>
            <a:r>
              <a:rPr lang="en-US" b="1" i="1" baseline="0" dirty="0" smtClean="0"/>
              <a:t>For individuals it means an unwavering commitment to safe operations.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Safety Risk Management </a:t>
            </a:r>
            <a:r>
              <a:rPr lang="en-US" baseline="0" dirty="0" smtClean="0"/>
              <a:t>– is a formal process that identifies potential hazards,  assesses the likelihood that identified hazards will negatively compromise operations, and predict what the consequences will be should a mishap occur.  SRM also identifies ways to either eliminate hazards or mitigate the risk of their occurrence to acceptable levels of safety.  </a:t>
            </a:r>
            <a:r>
              <a:rPr lang="en-US" b="1" i="1" baseline="0" dirty="0" smtClean="0"/>
              <a:t>Certainly Safety Risk Management can be practiced by individuals as well as organizations</a:t>
            </a:r>
            <a:r>
              <a:rPr lang="en-US" i="1" baseline="0" dirty="0" smtClean="0"/>
              <a: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Safety Assurance </a:t>
            </a:r>
            <a:r>
              <a:rPr lang="en-US" baseline="0" dirty="0" smtClean="0"/>
              <a:t>– monitors operational data and feeds back results and best practices from day-to-day operations. This feedback is used to refine processes and procedures.  Safety Assurance relies on analysis of data – the more the better – to adjust processes and procedures, to mitigate risk, and to define and refine best practices .  </a:t>
            </a:r>
            <a:r>
              <a:rPr lang="en-US" b="1" i="1" baseline="0" dirty="0" smtClean="0"/>
              <a:t>Airlines and large aviation organizations have a wealth of data to mine.  Individual pilots – maybe not so much.</a:t>
            </a:r>
            <a:r>
              <a:rPr lang="en-US" i="1" baseline="0" dirty="0" smtClean="0"/>
              <a:t>  </a:t>
            </a:r>
            <a:r>
              <a:rPr lang="en-US" i="0" baseline="0" dirty="0" smtClean="0"/>
              <a:t>But reflection on what works well defines best practices.  And analysis of what doesn’t work well supports continuous improvement.</a:t>
            </a:r>
            <a:endParaRPr lang="en-US" i="1"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r>
              <a:rPr lang="en-US" b="1" baseline="0" dirty="0" smtClean="0"/>
              <a:t>Safety Promotion </a:t>
            </a:r>
            <a:r>
              <a:rPr lang="en-US" baseline="0" dirty="0" smtClean="0"/>
              <a:t>– actively and constantly demonstrates the commitment to safety.  In other words Safety Promotion is walking the talk. </a:t>
            </a:r>
            <a:r>
              <a:rPr lang="en-US" b="1" i="1" baseline="0" dirty="0" smtClean="0"/>
              <a:t>Effective Safety Promotion can be practiced by organizations and individuals alike.  </a:t>
            </a:r>
            <a:r>
              <a:rPr lang="en-US" baseline="0" dirty="0" smtClean="0"/>
              <a:t>Flight Instructors are keenly aware of the need to promote and exhibit safety.  The community looks to them to set the example and they’re always on stage</a:t>
            </a:r>
            <a:r>
              <a:rPr lang="en-US" i="1" baseline="0" dirty="0" smtClean="0"/>
              <a:t>.  </a:t>
            </a:r>
            <a:r>
              <a:rPr lang="en-US" i="0" baseline="0" dirty="0" smtClean="0"/>
              <a:t>Individual p</a:t>
            </a:r>
            <a:r>
              <a:rPr lang="en-US" b="0" i="0" baseline="0" dirty="0" smtClean="0"/>
              <a:t>ilots must also be aware that their actions speak louder than their words.  </a:t>
            </a:r>
            <a:r>
              <a:rPr lang="en-US" b="1" i="1" baseline="0" dirty="0" smtClean="0"/>
              <a:t>Safe organizations and safe individuals do the right things – even when no one is looking. </a:t>
            </a:r>
            <a:r>
              <a:rPr lang="en-US" b="1" baseline="0" dirty="0" smtClean="0"/>
              <a:t>(Click)</a:t>
            </a:r>
            <a:endParaRPr lang="en-US" baseline="0" dirty="0" smtClean="0"/>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smtClean="0"/>
              <a:t>(Next Slide)</a:t>
            </a:r>
            <a:endParaRPr lang="en-US" dirty="0" smtClean="0"/>
          </a:p>
        </p:txBody>
      </p:sp>
      <p:sp>
        <p:nvSpPr>
          <p:cNvPr id="4" name="Slide Number Placeholder 3"/>
          <p:cNvSpPr>
            <a:spLocks noGrp="1"/>
          </p:cNvSpPr>
          <p:nvPr>
            <p:ph type="sldNum" sz="quarter" idx="10"/>
          </p:nvPr>
        </p:nvSpPr>
        <p:spPr/>
        <p:txBody>
          <a:bodyPr/>
          <a:lstStyle/>
          <a:p>
            <a:fld id="{55D68406-F15C-4303-97CE-0E3EE59880C4}" type="slidenum">
              <a:rPr lang="en-US" smtClean="0"/>
              <a:pPr/>
              <a:t>24</a:t>
            </a:fld>
            <a:endParaRPr lang="en-US" dirty="0"/>
          </a:p>
        </p:txBody>
      </p:sp>
    </p:spTree>
    <p:extLst>
      <p:ext uri="{BB962C8B-B14F-4D97-AF65-F5344CB8AC3E}">
        <p14:creationId xmlns:p14="http://schemas.microsoft.com/office/powerpoint/2010/main" val="37328904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the way, FAA is bringing SMS to General Aviation.  To find out more about SMS for GA, capture the QR code or navigate to the FAA General Aviation Safety Outreach Initiative URL on this screen.</a:t>
            </a:r>
          </a:p>
          <a:p>
            <a:endParaRPr lang="en-US" dirty="0" smtClean="0"/>
          </a:p>
          <a:p>
            <a:r>
              <a:rPr lang="en-US" b="0" i="0" dirty="0" smtClean="0"/>
              <a:t>Next,</a:t>
            </a:r>
            <a:r>
              <a:rPr lang="en-US" b="0" i="0" baseline="0" dirty="0" smtClean="0"/>
              <a:t> let’s learn a little more about the course components.</a:t>
            </a:r>
            <a:endParaRPr lang="en-US" b="1" i="0" dirty="0" smtClean="0"/>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smtClean="0"/>
              <a:t>(Next Slide)</a:t>
            </a:r>
            <a:endParaRPr lang="en-US" dirty="0" smtClean="0"/>
          </a:p>
        </p:txBody>
      </p:sp>
      <p:sp>
        <p:nvSpPr>
          <p:cNvPr id="4" name="Slide Number Placeholder 3"/>
          <p:cNvSpPr>
            <a:spLocks noGrp="1"/>
          </p:cNvSpPr>
          <p:nvPr>
            <p:ph type="sldNum" sz="quarter" idx="10"/>
          </p:nvPr>
        </p:nvSpPr>
        <p:spPr/>
        <p:txBody>
          <a:bodyPr/>
          <a:lstStyle/>
          <a:p>
            <a:fld id="{55D68406-F15C-4303-97CE-0E3EE59880C4}" type="slidenum">
              <a:rPr lang="en-US" smtClean="0"/>
              <a:pPr/>
              <a:t>25</a:t>
            </a:fld>
            <a:endParaRPr lang="en-US" dirty="0"/>
          </a:p>
        </p:txBody>
      </p:sp>
    </p:spTree>
    <p:extLst>
      <p:ext uri="{BB962C8B-B14F-4D97-AF65-F5344CB8AC3E}">
        <p14:creationId xmlns:p14="http://schemas.microsoft.com/office/powerpoint/2010/main" val="29906182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bulk of each module is comprised of content produced by the Australian Civil Aviation Authority (CASA).  Each module contains instructions for accessing the CASA content for that module.</a:t>
            </a:r>
          </a:p>
          <a:p>
            <a:endParaRPr lang="en-US" dirty="0" smtClean="0"/>
          </a:p>
          <a:p>
            <a:r>
              <a:rPr lang="en-US" b="1" dirty="0" smtClean="0"/>
              <a:t>(Next</a:t>
            </a:r>
            <a:r>
              <a:rPr lang="en-US" b="1" baseline="0" dirty="0" smtClean="0"/>
              <a: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26</a:t>
            </a:fld>
            <a:endParaRPr lang="en-US"/>
          </a:p>
        </p:txBody>
      </p:sp>
    </p:spTree>
    <p:extLst>
      <p:ext uri="{BB962C8B-B14F-4D97-AF65-F5344CB8AC3E}">
        <p14:creationId xmlns:p14="http://schemas.microsoft.com/office/powerpoint/2010/main" val="2953900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content</a:t>
            </a:r>
            <a:r>
              <a:rPr lang="en-US" baseline="0" dirty="0" smtClean="0"/>
              <a:t> consists of print products and, with the exception of Module 9 – Human Information Processing – one or more video presentations.</a:t>
            </a:r>
          </a:p>
          <a:p>
            <a:endParaRPr lang="en-US" baseline="0" dirty="0" smtClean="0"/>
          </a:p>
          <a:p>
            <a:r>
              <a:rPr lang="en-US" baseline="0" dirty="0" smtClean="0"/>
              <a:t>Each module includes instructions to download or access the CASA Content for that module.</a:t>
            </a:r>
          </a:p>
          <a:p>
            <a:endParaRPr lang="en-US" baseline="0" dirty="0" smtClean="0"/>
          </a:p>
          <a:p>
            <a:r>
              <a:rPr lang="en-US" baseline="0" dirty="0" smtClean="0"/>
              <a:t>Thus far we’ve been talking about Module 1 – Introduction.  We’ll get to Module 2 – Safety Culture – in a minute but first let’s take a look at that knowledge check.</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27</a:t>
            </a:fld>
            <a:endParaRPr lang="en-US"/>
          </a:p>
        </p:txBody>
      </p:sp>
    </p:spTree>
    <p:extLst>
      <p:ext uri="{BB962C8B-B14F-4D97-AF65-F5344CB8AC3E}">
        <p14:creationId xmlns:p14="http://schemas.microsoft.com/office/powerpoint/2010/main" val="41433132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page of Module 2 is a Knowledge</a:t>
            </a:r>
            <a:r>
              <a:rPr lang="en-US" baseline="0" dirty="0" smtClean="0"/>
              <a:t> Check on information learned in Module 1.  Let’s work this together now.</a:t>
            </a:r>
          </a:p>
          <a:p>
            <a:endParaRPr lang="en-US" baseline="0" dirty="0" smtClean="0"/>
          </a:p>
          <a:p>
            <a:r>
              <a:rPr lang="en-US" b="1" baseline="0" dirty="0" smtClean="0"/>
              <a:t>Presentation note:  </a:t>
            </a:r>
            <a:r>
              <a:rPr lang="en-US" b="0" i="1" baseline="0" dirty="0" smtClean="0"/>
              <a:t>Lead the audience In matching SMS elements to their definitions.  When consensus is reached, </a:t>
            </a:r>
            <a:r>
              <a:rPr lang="en-US" b="1" i="0" baseline="0" dirty="0" smtClean="0"/>
              <a:t>(Click) </a:t>
            </a:r>
            <a:r>
              <a:rPr lang="en-US" b="0" i="1" baseline="0" dirty="0" smtClean="0"/>
              <a:t>to reveal the correct answers.</a:t>
            </a:r>
          </a:p>
          <a:p>
            <a:endParaRPr lang="en-US" b="0" i="1" baseline="0" dirty="0" smtClean="0"/>
          </a:p>
          <a:p>
            <a:r>
              <a:rPr lang="en-US" b="0" i="0" baseline="0" dirty="0" smtClean="0"/>
              <a:t>Great work folks. Now let’s take a look at what the Module 2 has to say about Safety Culture.</a:t>
            </a:r>
          </a:p>
          <a:p>
            <a:endParaRPr lang="en-US" b="0" i="0" baseline="0" dirty="0" smtClean="0"/>
          </a:p>
          <a:p>
            <a:r>
              <a:rPr lang="en-US" b="1" i="0" baseline="0" dirty="0" smtClean="0"/>
              <a:t>(Next Slide)</a:t>
            </a:r>
            <a:endParaRPr lang="en-US" b="1" i="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28</a:t>
            </a:fld>
            <a:endParaRPr lang="en-US"/>
          </a:p>
        </p:txBody>
      </p:sp>
    </p:spTree>
    <p:extLst>
      <p:ext uri="{BB962C8B-B14F-4D97-AF65-F5344CB8AC3E}">
        <p14:creationId xmlns:p14="http://schemas.microsoft.com/office/powerpoint/2010/main" val="32203505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the Module 2 title screen that defines Culture &amp; Safety Culture.  You’re may be familiar with these definitions.  Culture is</a:t>
            </a:r>
            <a:r>
              <a:rPr lang="en-US" baseline="0" dirty="0" smtClean="0"/>
              <a:t> a profound influence on how we view the world, and how we manage safety.  Organizations, companies, schools, and families exert cultural pressure on individuals associated with them.  Culture very much drives, ‘the way we do things around here.’ And yet……</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29</a:t>
            </a:fld>
            <a:endParaRPr lang="en-US"/>
          </a:p>
        </p:txBody>
      </p:sp>
    </p:spTree>
    <p:extLst>
      <p:ext uri="{BB962C8B-B14F-4D97-AF65-F5344CB8AC3E}">
        <p14:creationId xmlns:p14="http://schemas.microsoft.com/office/powerpoint/2010/main" val="3513980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We’ve done this</a:t>
            </a:r>
            <a:r>
              <a:rPr lang="en-US" altLang="en-US" baseline="0" dirty="0" smtClean="0"/>
              <a:t> before but l</a:t>
            </a:r>
            <a:r>
              <a:rPr lang="en-US" altLang="en-US" dirty="0" smtClean="0"/>
              <a:t>et’s take a moment to celebrate and reflect on a</a:t>
            </a:r>
            <a:r>
              <a:rPr lang="en-US" altLang="en-US" baseline="0" dirty="0" smtClean="0"/>
              <a:t> remarkable aviation achievement.  </a:t>
            </a:r>
            <a:r>
              <a:rPr lang="en-US" altLang="en-US" b="1" baseline="0" dirty="0" smtClean="0"/>
              <a:t>(Click)</a:t>
            </a:r>
          </a:p>
          <a:p>
            <a:endParaRPr lang="en-US" altLang="en-US" b="1"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aseline="0" dirty="0" smtClean="0"/>
              <a:t>General Aviation operations in the United States have never been safer.  We are experiencing fewer than six accidents and just over one fatal accident per 100,000 hours of GA flying.</a:t>
            </a:r>
            <a:r>
              <a:rPr lang="en-US" altLang="en-US" dirty="0" smtClean="0"/>
              <a: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dirty="0" smtClean="0"/>
          </a:p>
          <a:p>
            <a:r>
              <a:rPr lang="en-US" b="1"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a:t>
            </a:fld>
            <a:endParaRPr lang="en-US" dirty="0"/>
          </a:p>
        </p:txBody>
      </p:sp>
    </p:spTree>
    <p:extLst>
      <p:ext uri="{BB962C8B-B14F-4D97-AF65-F5344CB8AC3E}">
        <p14:creationId xmlns:p14="http://schemas.microsoft.com/office/powerpoint/2010/main" val="3463190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Presentation note:  </a:t>
            </a:r>
            <a:r>
              <a:rPr lang="en-US" b="0" i="1" dirty="0" smtClean="0"/>
              <a:t>Pause for a few seconds before speaking.  Allow the audience to read and consider what they see on screen.  Then:</a:t>
            </a:r>
            <a:endParaRPr lang="en-US" b="1" dirty="0" smtClean="0"/>
          </a:p>
          <a:p>
            <a:endParaRPr lang="en-US" dirty="0" smtClean="0"/>
          </a:p>
          <a:p>
            <a:r>
              <a:rPr lang="en-US" dirty="0" smtClean="0"/>
              <a:t>It’s not unusual for individual pilots to hold this view.  They may feel that because they don’t fly for an</a:t>
            </a:r>
            <a:r>
              <a:rPr lang="en-US" baseline="0" dirty="0" smtClean="0"/>
              <a:t> aviation organization, they’re not subject to cultural influences.  But the truth is that we’re all subject to cultural influences good or bad. </a:t>
            </a:r>
            <a:r>
              <a:rPr lang="en-US" b="1" baseline="0" dirty="0" smtClean="0"/>
              <a:t>(Click)  </a:t>
            </a:r>
            <a:endParaRPr lang="en-US" b="0" i="1" baseline="0" dirty="0" smtClean="0"/>
          </a:p>
          <a:p>
            <a:endParaRPr lang="en-US" b="0" i="1" baseline="0" dirty="0" smtClean="0"/>
          </a:p>
          <a:p>
            <a:r>
              <a:rPr lang="en-US" b="0" i="0" baseline="0" dirty="0" smtClean="0"/>
              <a:t>Although much of the training addresses organizational cultures, wherever possible, we relate organizational human factors values and processes to individual aviators.</a:t>
            </a:r>
          </a:p>
          <a:p>
            <a:endParaRPr lang="en-US" b="0" i="0" baseline="0" dirty="0" smtClean="0"/>
          </a:p>
          <a:p>
            <a:r>
              <a:rPr lang="en-US" b="1" i="0" baseline="0" dirty="0" smtClean="0"/>
              <a:t>(Next Slide)</a:t>
            </a:r>
            <a:r>
              <a:rPr lang="en-US" i="0" baseline="0" dirty="0" smtClean="0"/>
              <a:t> </a:t>
            </a:r>
            <a:endParaRPr lang="en-US" i="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30</a:t>
            </a:fld>
            <a:endParaRPr lang="en-US"/>
          </a:p>
        </p:txBody>
      </p:sp>
    </p:spTree>
    <p:extLst>
      <p:ext uri="{BB962C8B-B14F-4D97-AF65-F5344CB8AC3E}">
        <p14:creationId xmlns:p14="http://schemas.microsoft.com/office/powerpoint/2010/main" val="8985686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we might not think we’re part of an aviation organization the fact is, </a:t>
            </a:r>
            <a:r>
              <a:rPr lang="en-US" b="1" i="1" dirty="0" smtClean="0"/>
              <a:t>we are all subject to cultural influences</a:t>
            </a:r>
            <a:r>
              <a:rPr lang="en-US" dirty="0" smtClean="0"/>
              <a:t>.  We share values and beliefs with our Flight Instructors, fellow pilots, and aviation mentors.  Likewise we’re influenced by the values and beliefs of our family, work colleagues, and friends.  All of these influence,</a:t>
            </a:r>
            <a:r>
              <a:rPr lang="en-US" baseline="0" dirty="0" smtClean="0"/>
              <a:t> “the way we do things around here”.  Hopefully those influences argue for a positive and robust safety culture that supports flying safely and doing the right things… even when no one is watching.</a:t>
            </a:r>
          </a:p>
          <a:p>
            <a:endParaRPr lang="en-US" b="0" i="1" baseline="0" dirty="0" smtClean="0"/>
          </a:p>
          <a:p>
            <a:r>
              <a:rPr lang="en-US" b="0" i="0" baseline="0" dirty="0" smtClean="0"/>
              <a:t>Well that’s a brief introduction to Modules one and two.  In the time we have left, I’d like to show you the topics covered in the remaining course modules.</a:t>
            </a:r>
          </a:p>
          <a:p>
            <a:endParaRPr lang="en-US" b="1"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31</a:t>
            </a:fld>
            <a:endParaRPr lang="en-US"/>
          </a:p>
        </p:txBody>
      </p:sp>
    </p:spTree>
    <p:extLst>
      <p:ext uri="{BB962C8B-B14F-4D97-AF65-F5344CB8AC3E}">
        <p14:creationId xmlns:p14="http://schemas.microsoft.com/office/powerpoint/2010/main" val="1793673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Module 3 discusses human performance</a:t>
            </a:r>
            <a:r>
              <a:rPr lang="en-US" baseline="0" dirty="0" smtClean="0"/>
              <a:t> and how to excel in dealing with the physical, intellectual, and emotional challenges of flight.</a:t>
            </a:r>
          </a:p>
          <a:p>
            <a:endParaRPr lang="en-US" dirty="0" smtClean="0"/>
          </a:p>
          <a:p>
            <a:r>
              <a:rPr lang="en-US" b="1"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32</a:t>
            </a:fld>
            <a:endParaRPr lang="en-US"/>
          </a:p>
        </p:txBody>
      </p:sp>
    </p:spTree>
    <p:extLst>
      <p:ext uri="{BB962C8B-B14F-4D97-AF65-F5344CB8AC3E}">
        <p14:creationId xmlns:p14="http://schemas.microsoft.com/office/powerpoint/2010/main" val="31962109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Effective communication is critical to safe</a:t>
            </a:r>
            <a:r>
              <a:rPr lang="en-US" baseline="0" dirty="0" smtClean="0"/>
              <a:t> flight operations.  </a:t>
            </a:r>
            <a:r>
              <a:rPr lang="en-US" dirty="0" smtClean="0"/>
              <a:t>Module 4 discusses the many facets of communication.  We discuss communication challenges and offer tips on how to communicate effectively.</a:t>
            </a:r>
          </a:p>
          <a:p>
            <a:endParaRPr lang="en-US" dirty="0" smtClean="0"/>
          </a:p>
          <a:p>
            <a:r>
              <a:rPr lang="en-US" b="1" dirty="0" smtClean="0"/>
              <a:t>(Next Slide)</a:t>
            </a:r>
          </a:p>
          <a:p>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33</a:t>
            </a:fld>
            <a:endParaRPr lang="en-US"/>
          </a:p>
        </p:txBody>
      </p:sp>
    </p:spTree>
    <p:extLst>
      <p:ext uri="{BB962C8B-B14F-4D97-AF65-F5344CB8AC3E}">
        <p14:creationId xmlns:p14="http://schemas.microsoft.com/office/powerpoint/2010/main" val="9346968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Teamwork is critical to safe and efficient flight operations.  We</a:t>
            </a:r>
            <a:r>
              <a:rPr lang="en-US" baseline="0" dirty="0" smtClean="0"/>
              <a:t> pilots tend to be self-reliant, take charge individuals who willingly take responsibility – and credit – for our </a:t>
            </a:r>
            <a:r>
              <a:rPr lang="en-US" baseline="0" dirty="0" smtClean="0"/>
              <a:t>accomplishments</a:t>
            </a:r>
            <a:r>
              <a:rPr lang="en-US" baseline="0" dirty="0" smtClean="0"/>
              <a:t>.  That’s good – but many of us see flying as a solo act rather than a team endeavor and that’s not so good.  The truth is; there is a huge network of individuals and services available to every pilot, and working with these assets as a team, we can fly to more places, more efficiently, and more safely than we can on our own.</a:t>
            </a:r>
          </a:p>
          <a:p>
            <a:endParaRPr lang="en-US" baseline="0" dirty="0" smtClean="0"/>
          </a:p>
          <a:p>
            <a:r>
              <a:rPr lang="en-US" baseline="0" dirty="0" smtClean="0"/>
              <a:t>Module 5 shows us how best to work with and Captain our teams. </a:t>
            </a:r>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34</a:t>
            </a:fld>
            <a:endParaRPr lang="en-US"/>
          </a:p>
        </p:txBody>
      </p:sp>
    </p:spTree>
    <p:extLst>
      <p:ext uri="{BB962C8B-B14F-4D97-AF65-F5344CB8AC3E}">
        <p14:creationId xmlns:p14="http://schemas.microsoft.com/office/powerpoint/2010/main" val="39355851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Situationally</a:t>
            </a:r>
            <a:r>
              <a:rPr lang="en-US" baseline="0" dirty="0" smtClean="0"/>
              <a:t> aware pilots have accurate understandings of what’s going on around them and what’s likely to happen next.  </a:t>
            </a:r>
          </a:p>
          <a:p>
            <a:r>
              <a:rPr lang="en-US" baseline="0" dirty="0" smtClean="0"/>
              <a:t>Module 6 offers sound advice on how to attain and maintain situational awareness. </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35</a:t>
            </a:fld>
            <a:endParaRPr lang="en-US"/>
          </a:p>
        </p:txBody>
      </p:sp>
    </p:spTree>
    <p:extLst>
      <p:ext uri="{BB962C8B-B14F-4D97-AF65-F5344CB8AC3E}">
        <p14:creationId xmlns:p14="http://schemas.microsoft.com/office/powerpoint/2010/main" val="845988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Decision Making is defined as, ‘the act of choosing between alternatives under</a:t>
            </a:r>
            <a:r>
              <a:rPr lang="en-US" baseline="0" dirty="0" smtClean="0"/>
              <a:t> conditions of uncertainty,” </a:t>
            </a:r>
          </a:p>
          <a:p>
            <a:r>
              <a:rPr lang="en-US" baseline="0" dirty="0" smtClean="0"/>
              <a:t>then Aeronautical Decision Making is, ‘the act of choosing between alternatives under conditions of uncertainty while maintaining control in a dynamic and often hostile environment.</a:t>
            </a:r>
          </a:p>
          <a:p>
            <a:endParaRPr lang="en-US" baseline="0" dirty="0" smtClean="0"/>
          </a:p>
          <a:p>
            <a:r>
              <a:rPr lang="en-US" baseline="0" dirty="0" smtClean="0"/>
              <a:t>Module 7 offers sound advice on how to make good decisions.</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36</a:t>
            </a:fld>
            <a:endParaRPr lang="en-US"/>
          </a:p>
        </p:txBody>
      </p:sp>
    </p:spTree>
    <p:extLst>
      <p:ext uri="{BB962C8B-B14F-4D97-AF65-F5344CB8AC3E}">
        <p14:creationId xmlns:p14="http://schemas.microsoft.com/office/powerpoint/2010/main" val="36857807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Threat and Error Management is a safety management approach that detects, recognizes, and manages:</a:t>
            </a:r>
          </a:p>
          <a:p>
            <a:pPr marL="171450" indent="-171450">
              <a:buFont typeface="Arial" panose="020B0604020202020204" pitchFamily="34" charset="0"/>
              <a:buChar char="•"/>
            </a:pPr>
            <a:r>
              <a:rPr lang="en-US" b="1" dirty="0" smtClean="0"/>
              <a:t>Threats </a:t>
            </a:r>
            <a:r>
              <a:rPr lang="en-US" dirty="0" smtClean="0"/>
              <a:t>– such as adverse weather and,</a:t>
            </a:r>
          </a:p>
          <a:p>
            <a:pPr marL="171450" indent="-171450">
              <a:buFont typeface="Arial" panose="020B0604020202020204" pitchFamily="34" charset="0"/>
              <a:buChar char="•"/>
            </a:pPr>
            <a:r>
              <a:rPr lang="en-US" b="1" dirty="0" smtClean="0"/>
              <a:t>Errors</a:t>
            </a:r>
            <a:r>
              <a:rPr lang="en-US" dirty="0" smtClean="0"/>
              <a:t> – such as unclear communications</a:t>
            </a:r>
          </a:p>
          <a:p>
            <a:pPr marL="171450" indent="-171450">
              <a:buFont typeface="Arial" panose="020B0604020202020204" pitchFamily="34" charset="0"/>
              <a:buChar char="•"/>
            </a:pPr>
            <a:endParaRPr lang="en-US" dirty="0" smtClean="0"/>
          </a:p>
          <a:p>
            <a:pPr marL="0" indent="0">
              <a:buFont typeface="Arial" panose="020B0604020202020204" pitchFamily="34" charset="0"/>
              <a:buNone/>
            </a:pPr>
            <a:r>
              <a:rPr lang="en-US" dirty="0" smtClean="0"/>
              <a:t>If</a:t>
            </a:r>
            <a:r>
              <a:rPr lang="en-US" baseline="0" dirty="0" smtClean="0"/>
              <a:t> not properly managed, Threats and errors can lead to </a:t>
            </a:r>
          </a:p>
          <a:p>
            <a:pPr marL="171450" indent="-171450">
              <a:buFont typeface="Arial" panose="020B0604020202020204" pitchFamily="34" charset="0"/>
              <a:buChar char="•"/>
            </a:pPr>
            <a:r>
              <a:rPr lang="en-US" b="1" baseline="0" dirty="0" smtClean="0"/>
              <a:t>Undesired Aircraft States </a:t>
            </a:r>
            <a:r>
              <a:rPr lang="en-US" baseline="0" dirty="0" smtClean="0"/>
              <a:t>such as loss of control.</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Module 8 is all about managing threats and errors so that they don’t precipitate undesired aircraft states.</a:t>
            </a:r>
          </a:p>
          <a:p>
            <a:pPr marL="0" indent="0">
              <a:buFont typeface="Arial" panose="020B0604020202020204" pitchFamily="34" charset="0"/>
              <a:buNone/>
            </a:pPr>
            <a:endParaRPr lang="en-US" baseline="0" dirty="0" smtClean="0"/>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b="1" baseline="0" dirty="0" smtClean="0"/>
              <a:t>(Next Slide)</a:t>
            </a:r>
            <a:endParaRPr lang="en-US" b="1" dirty="0" smtClean="0"/>
          </a:p>
        </p:txBody>
      </p:sp>
      <p:sp>
        <p:nvSpPr>
          <p:cNvPr id="4" name="Slide Number Placeholder 3"/>
          <p:cNvSpPr>
            <a:spLocks noGrp="1"/>
          </p:cNvSpPr>
          <p:nvPr>
            <p:ph type="sldNum" sz="quarter" idx="10"/>
          </p:nvPr>
        </p:nvSpPr>
        <p:spPr/>
        <p:txBody>
          <a:bodyPr/>
          <a:lstStyle/>
          <a:p>
            <a:fld id="{55D68406-F15C-4303-97CE-0E3EE59880C4}" type="slidenum">
              <a:rPr lang="en-US" smtClean="0"/>
              <a:pPr/>
              <a:t>37</a:t>
            </a:fld>
            <a:endParaRPr lang="en-US"/>
          </a:p>
        </p:txBody>
      </p:sp>
    </p:spTree>
    <p:extLst>
      <p:ext uri="{BB962C8B-B14F-4D97-AF65-F5344CB8AC3E}">
        <p14:creationId xmlns:p14="http://schemas.microsoft.com/office/powerpoint/2010/main" val="17438773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for pilots to make decisions and act on them,</a:t>
            </a:r>
            <a:r>
              <a:rPr lang="en-US" baseline="0" dirty="0" smtClean="0"/>
              <a:t> they gather, assess, and prioritize information from their senses, knowledge bases, and life experiences.</a:t>
            </a:r>
          </a:p>
          <a:p>
            <a:r>
              <a:rPr lang="en-US" baseline="0" dirty="0" smtClean="0"/>
              <a:t>This fascinating module explains how humans process information and offers suggestions for effective information processing management. </a:t>
            </a:r>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endParaRPr lang="en-US" b="1" dirty="0" smtClean="0"/>
          </a:p>
        </p:txBody>
      </p:sp>
      <p:sp>
        <p:nvSpPr>
          <p:cNvPr id="4" name="Slide Number Placeholder 3"/>
          <p:cNvSpPr>
            <a:spLocks noGrp="1"/>
          </p:cNvSpPr>
          <p:nvPr>
            <p:ph type="sldNum" sz="quarter" idx="10"/>
          </p:nvPr>
        </p:nvSpPr>
        <p:spPr/>
        <p:txBody>
          <a:bodyPr/>
          <a:lstStyle/>
          <a:p>
            <a:fld id="{55D68406-F15C-4303-97CE-0E3EE59880C4}" type="slidenum">
              <a:rPr lang="en-US" smtClean="0"/>
              <a:pPr/>
              <a:t>38</a:t>
            </a:fld>
            <a:endParaRPr lang="en-US"/>
          </a:p>
        </p:txBody>
      </p:sp>
    </p:spTree>
    <p:extLst>
      <p:ext uri="{BB962C8B-B14F-4D97-AF65-F5344CB8AC3E}">
        <p14:creationId xmlns:p14="http://schemas.microsoft.com/office/powerpoint/2010/main" val="26581223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Technology and automation have and will continue to advance aviation safety</a:t>
            </a:r>
            <a:r>
              <a:rPr lang="en-US" baseline="0" dirty="0" smtClean="0"/>
              <a:t> but they’ve also created some problems.</a:t>
            </a:r>
          </a:p>
          <a:p>
            <a:r>
              <a:rPr lang="en-US" baseline="0" dirty="0" smtClean="0"/>
              <a:t>As with the aviation boom period following World War II, General Aviation aircraft instrumentation and automation are </a:t>
            </a:r>
            <a:br>
              <a:rPr lang="en-US" baseline="0" dirty="0" smtClean="0"/>
            </a:br>
            <a:r>
              <a:rPr lang="en-US" baseline="0" dirty="0" smtClean="0"/>
              <a:t>evolving rapidly and pilots are struggling to keep up.  Module 10 describes the challenges pilots face and how best to meet them. </a:t>
            </a:r>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endParaRPr lang="en-US" b="1" dirty="0" smtClean="0"/>
          </a:p>
        </p:txBody>
      </p:sp>
      <p:sp>
        <p:nvSpPr>
          <p:cNvPr id="4" name="Slide Number Placeholder 3"/>
          <p:cNvSpPr>
            <a:spLocks noGrp="1"/>
          </p:cNvSpPr>
          <p:nvPr>
            <p:ph type="sldNum" sz="quarter" idx="10"/>
          </p:nvPr>
        </p:nvSpPr>
        <p:spPr/>
        <p:txBody>
          <a:bodyPr/>
          <a:lstStyle/>
          <a:p>
            <a:fld id="{55D68406-F15C-4303-97CE-0E3EE59880C4}" type="slidenum">
              <a:rPr lang="en-US" smtClean="0"/>
              <a:pPr/>
              <a:t>39</a:t>
            </a:fld>
            <a:endParaRPr lang="en-US"/>
          </a:p>
        </p:txBody>
      </p:sp>
    </p:spTree>
    <p:extLst>
      <p:ext uri="{BB962C8B-B14F-4D97-AF65-F5344CB8AC3E}">
        <p14:creationId xmlns:p14="http://schemas.microsoft.com/office/powerpoint/2010/main" val="1437898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smtClean="0"/>
              <a:t>Every GA</a:t>
            </a:r>
            <a:r>
              <a:rPr lang="en-US" altLang="en-US" baseline="0" dirty="0" smtClean="0"/>
              <a:t> pilot </a:t>
            </a:r>
            <a:r>
              <a:rPr lang="en-US" altLang="en-US" dirty="0" smtClean="0"/>
              <a:t>shares in the responsibility for our impressive </a:t>
            </a:r>
            <a:r>
              <a:rPr lang="en-US" altLang="en-US" baseline="0" dirty="0" smtClean="0"/>
              <a:t>record so hearty congratulations and well done to all of us! </a:t>
            </a:r>
          </a:p>
          <a:p>
            <a:endParaRPr lang="en-US" altLang="en-US" baseline="0" dirty="0" smtClean="0"/>
          </a:p>
          <a:p>
            <a:r>
              <a:rPr lang="en-US" altLang="en-US" baseline="0" dirty="0" smtClean="0"/>
              <a:t>That said – accidents still happen.  People are still injured and people still die.  </a:t>
            </a:r>
          </a:p>
          <a:p>
            <a:endParaRPr lang="en-US" altLang="en-US" baseline="0" dirty="0" smtClean="0"/>
          </a:p>
          <a:p>
            <a:r>
              <a:rPr lang="en-US" altLang="en-US" baseline="0" dirty="0" smtClean="0"/>
              <a:t>So let’s take a quick look at the history of GA accidents in the United States and see what we find?</a:t>
            </a:r>
          </a:p>
          <a:p>
            <a:endParaRPr lang="en-US" dirty="0" smtClean="0"/>
          </a:p>
          <a:p>
            <a:r>
              <a:rPr lang="en-US" b="1"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4</a:t>
            </a:fld>
            <a:endParaRPr lang="en-US"/>
          </a:p>
        </p:txBody>
      </p:sp>
    </p:spTree>
    <p:extLst>
      <p:ext uri="{BB962C8B-B14F-4D97-AF65-F5344CB8AC3E}">
        <p14:creationId xmlns:p14="http://schemas.microsoft.com/office/powerpoint/2010/main" val="15674877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hope you’re ready to begin the human factors journey.  All ten Human Factors for Pilots for Pilots modules are</a:t>
            </a:r>
            <a:r>
              <a:rPr lang="en-US" baseline="0" dirty="0" smtClean="0"/>
              <a:t> now available</a:t>
            </a:r>
          </a:p>
          <a:p>
            <a:r>
              <a:rPr lang="en-US" baseline="0" dirty="0" smtClean="0"/>
              <a:t>In the FAASafety.gov course catalog.  Here’s a URL for direct access to Modules 1 and 2.  Or you can scan the QR code on the next </a:t>
            </a:r>
            <a:br>
              <a:rPr lang="en-US" baseline="0" dirty="0" smtClean="0"/>
            </a:br>
            <a:r>
              <a:rPr lang="en-US" baseline="0" dirty="0" smtClean="0"/>
              <a:t>screen to get started.  </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40</a:t>
            </a:fld>
            <a:endParaRPr lang="en-US"/>
          </a:p>
        </p:txBody>
      </p:sp>
    </p:spTree>
    <p:extLst>
      <p:ext uri="{BB962C8B-B14F-4D97-AF65-F5344CB8AC3E}">
        <p14:creationId xmlns:p14="http://schemas.microsoft.com/office/powerpoint/2010/main" val="36744770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Presentation</a:t>
            </a:r>
            <a:r>
              <a:rPr lang="en-US" b="1" baseline="0" dirty="0" smtClean="0"/>
              <a:t> note:  </a:t>
            </a:r>
            <a:r>
              <a:rPr lang="en-US" i="1" baseline="0" dirty="0" smtClean="0"/>
              <a:t>Leave this slide on screen until audience has copied QR code.  You can begin Q&amp;A now or wait for the next slide.</a:t>
            </a:r>
          </a:p>
          <a:p>
            <a:r>
              <a:rPr lang="en-US" i="1" baseline="0" dirty="0" smtClean="0"/>
              <a:t>When audience is done copying:</a:t>
            </a:r>
          </a:p>
          <a:p>
            <a:endParaRPr lang="en-US" i="1" baseline="0" dirty="0" smtClean="0"/>
          </a:p>
          <a:p>
            <a:r>
              <a:rPr lang="en-US" b="1" i="0" baseline="0" dirty="0" smtClean="0"/>
              <a:t>(Next Slide)</a:t>
            </a:r>
            <a:endParaRPr lang="en-US" b="1" i="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41</a:t>
            </a:fld>
            <a:endParaRPr lang="en-US"/>
          </a:p>
        </p:txBody>
      </p:sp>
    </p:spTree>
    <p:extLst>
      <p:ext uri="{BB962C8B-B14F-4D97-AF65-F5344CB8AC3E}">
        <p14:creationId xmlns:p14="http://schemas.microsoft.com/office/powerpoint/2010/main" val="8680066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You may wish to provide your contact information and main FSDO phone number here. </a:t>
            </a:r>
            <a:r>
              <a:rPr lang="en-US" sz="1200" i="1" kern="1200" dirty="0" smtClean="0">
                <a:solidFill>
                  <a:schemeClr val="tx1"/>
                </a:solidFill>
                <a:effectLst/>
                <a:latin typeface="Times New Roman" pitchFamily="18" charset="0"/>
                <a:ea typeface="+mn-ea"/>
                <a:cs typeface="+mn-cs"/>
              </a:rPr>
              <a:t>You can also add </a:t>
            </a:r>
            <a:r>
              <a:rPr lang="en-US" sz="1200" b="1" i="1" kern="1200" dirty="0" err="1" smtClean="0">
                <a:solidFill>
                  <a:schemeClr val="tx1"/>
                </a:solidFill>
                <a:effectLst/>
                <a:latin typeface="Times New Roman" pitchFamily="18" charset="0"/>
                <a:ea typeface="+mn-ea"/>
                <a:cs typeface="+mn-cs"/>
              </a:rPr>
              <a:t>WINGSPro</a:t>
            </a:r>
            <a:r>
              <a:rPr lang="en-US" sz="1200" kern="1200" dirty="0" smtClean="0">
                <a:solidFill>
                  <a:schemeClr val="tx1"/>
                </a:solidFill>
                <a:effectLst/>
                <a:latin typeface="Times New Roman" pitchFamily="18" charset="0"/>
                <a:ea typeface="+mn-ea"/>
                <a:cs typeface="+mn-cs"/>
              </a:rPr>
              <a:t> contact information.</a:t>
            </a:r>
            <a:r>
              <a:rPr lang="en-US" sz="1200" b="1" kern="1200" dirty="0" smtClean="0">
                <a:solidFill>
                  <a:schemeClr val="tx1"/>
                </a:solidFill>
                <a:effectLst/>
                <a:latin typeface="Times New Roman" pitchFamily="18" charset="0"/>
                <a:ea typeface="+mn-ea"/>
                <a:cs typeface="+mn-cs"/>
              </a:rPr>
              <a:t> </a:t>
            </a:r>
          </a:p>
          <a:p>
            <a:endParaRPr lang="en-US" sz="1200" b="1" i="1" kern="1200" dirty="0" smtClean="0">
              <a:solidFill>
                <a:schemeClr val="tx1"/>
              </a:solidFill>
              <a:effectLst/>
              <a:latin typeface="Times New Roman" pitchFamily="18" charset="0"/>
              <a:ea typeface="+mn-ea"/>
              <a:cs typeface="+mn-cs"/>
            </a:endParaRPr>
          </a:p>
          <a:p>
            <a:r>
              <a:rPr lang="en-US" i="1" dirty="0" smtClean="0">
                <a:latin typeface="Times New Roman" pitchFamily="18" charset="0"/>
                <a:ea typeface="ＭＳ Ｐゴシック" pitchFamily="34" charset="-128"/>
              </a:rPr>
              <a:t>Modify with your information or leave blank.   </a:t>
            </a:r>
          </a:p>
          <a:p>
            <a:endParaRPr lang="en-US" b="1" i="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42</a:t>
            </a:fld>
            <a:endParaRPr lang="en-US"/>
          </a:p>
        </p:txBody>
      </p:sp>
    </p:spTree>
    <p:extLst>
      <p:ext uri="{BB962C8B-B14F-4D97-AF65-F5344CB8AC3E}">
        <p14:creationId xmlns:p14="http://schemas.microsoft.com/office/powerpoint/2010/main" val="14124214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a:t>
            </a:r>
            <a:r>
              <a:rPr lang="en-US" baseline="0" dirty="0" smtClean="0"/>
              <a:t> presence here shows that you are vital members of our General Aviation Safety Community.  The high standards you keep and the examples you set are a great credit to you and to GA.</a:t>
            </a:r>
          </a:p>
          <a:p>
            <a:endParaRPr lang="en-US" baseline="0" dirty="0" smtClean="0"/>
          </a:p>
          <a:p>
            <a:r>
              <a:rPr lang="en-US" baseline="0" dirty="0" smtClean="0"/>
              <a:t>Thank you for attending.</a:t>
            </a:r>
          </a:p>
          <a:p>
            <a:endParaRPr lang="en-US" baseline="0" dirty="0" smtClean="0"/>
          </a:p>
          <a:p>
            <a:r>
              <a:rPr lang="en-US" b="1" baseline="0" dirty="0" smtClean="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43</a:t>
            </a:fld>
            <a:endParaRPr lang="en-US"/>
          </a:p>
        </p:txBody>
      </p:sp>
    </p:spTree>
    <p:extLst>
      <p:ext uri="{BB962C8B-B14F-4D97-AF65-F5344CB8AC3E}">
        <p14:creationId xmlns:p14="http://schemas.microsoft.com/office/powerpoint/2010/main" val="14177340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44</a:t>
            </a:fld>
            <a:endParaRPr lang="en-US"/>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eaLnBrk="1" hangingPunct="1"/>
            <a:endParaRPr lang="en-US" b="1" dirty="0" smtClean="0">
              <a:latin typeface="Times New Roman" pitchFamily="18" charset="0"/>
              <a:ea typeface="ＭＳ Ｐゴシック" pitchFamily="34" charset="-128"/>
            </a:endParaRPr>
          </a:p>
          <a:p>
            <a:pPr eaLnBrk="1" hangingPunct="1"/>
            <a:endParaRPr lang="en-US" i="1" dirty="0" smtClean="0">
              <a:latin typeface="Times New Roman" pitchFamily="18" charset="0"/>
              <a:ea typeface="ＭＳ Ｐゴシック" pitchFamily="34" charset="-128"/>
            </a:endParaRPr>
          </a:p>
          <a:p>
            <a:pPr eaLnBrk="1" hangingPunct="1"/>
            <a:r>
              <a:rPr lang="en-US" b="1" dirty="0" smtClean="0">
                <a:latin typeface="Times New Roman" pitchFamily="18" charset="0"/>
                <a:ea typeface="ＭＳ Ｐゴシック" pitchFamily="34" charset="-128"/>
              </a:rPr>
              <a:t>(The End) </a:t>
            </a:r>
            <a:endParaRPr lang="en-US" i="1" dirty="0"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2279710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smtClean="0"/>
              <a:t>Prior to 1960</a:t>
            </a:r>
            <a:r>
              <a:rPr lang="en-US" altLang="en-US" baseline="0" dirty="0" smtClean="0"/>
              <a:t> General Aviation was experiencing more than 35 accidents per 100,000 hours of flight.  Improvements in aircraft, facilities, and training began a significant reduction in accidents and in just 10 years the GA accident rate was reduced by half. </a:t>
            </a:r>
            <a:r>
              <a:rPr lang="en-US" altLang="en-US" b="1" u="none" dirty="0" smtClean="0"/>
              <a:t>(Click)</a:t>
            </a:r>
            <a:endParaRPr lang="en-US" altLang="en-US" b="1" u="sng" dirty="0" smtClean="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smtClean="0"/>
              <a:t>In 1970,</a:t>
            </a:r>
            <a:r>
              <a:rPr lang="en-US" altLang="en-US" baseline="0" dirty="0" smtClean="0"/>
              <a:t> </a:t>
            </a:r>
            <a:r>
              <a:rPr lang="en-US" altLang="en-US" dirty="0" smtClean="0"/>
              <a:t>FAA launched the GA Accident Prevention Safety Program</a:t>
            </a:r>
            <a:r>
              <a:rPr lang="en-US" altLang="en-US" baseline="0" dirty="0" smtClean="0"/>
              <a:t> that continues to make </a:t>
            </a:r>
            <a:r>
              <a:rPr lang="en-US" altLang="en-US" b="0" i="0" u="none" dirty="0" smtClean="0"/>
              <a:t>significant contributions </a:t>
            </a:r>
            <a:r>
              <a:rPr lang="en-US" altLang="en-US" dirty="0" smtClean="0"/>
              <a:t>to the</a:t>
            </a:r>
            <a:r>
              <a:rPr lang="en-US" altLang="en-US" b="1" u="none" dirty="0" smtClean="0"/>
              <a:t> </a:t>
            </a:r>
            <a:r>
              <a:rPr lang="en-US" altLang="en-US" b="0" u="none" dirty="0" smtClean="0"/>
              <a:t>reduction</a:t>
            </a:r>
            <a:r>
              <a:rPr lang="en-US" altLang="en-US" b="1" u="none" dirty="0" smtClean="0"/>
              <a:t> </a:t>
            </a:r>
            <a:r>
              <a:rPr lang="en-US" altLang="en-US" dirty="0" smtClean="0"/>
              <a:t>in general aviation </a:t>
            </a:r>
            <a:r>
              <a:rPr lang="en-US" altLang="en-US" b="0" u="none" dirty="0" smtClean="0"/>
              <a:t>accidents</a:t>
            </a:r>
            <a:r>
              <a:rPr lang="en-US" altLang="en-US" b="1" u="none" dirty="0" smtClean="0"/>
              <a:t>.</a:t>
            </a:r>
            <a:r>
              <a:rPr lang="en-US" altLang="en-US" b="1" u="none" baseline="0" dirty="0" smtClean="0"/>
              <a:t>  </a:t>
            </a:r>
            <a:r>
              <a:rPr lang="en-US" altLang="en-US" b="0" u="none" baseline="0" dirty="0" smtClean="0"/>
              <a:t>That program is now known as the FAA Safety Team - the FAASTeam.</a:t>
            </a:r>
            <a:r>
              <a:rPr lang="en-US" altLang="en-US" b="1" u="none" baseline="0" dirty="0" smtClean="0"/>
              <a:t> </a:t>
            </a:r>
            <a:r>
              <a:rPr lang="en-US" altLang="en-US" b="1" u="none" dirty="0" smtClean="0"/>
              <a:t>(Click)</a:t>
            </a:r>
            <a:endParaRPr lang="en-US" altLang="en-US" b="1" u="sng" dirty="0" smtClean="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ea typeface="ＭＳ Ｐゴシック" pitchFamily="34" charset="-128"/>
              </a:rPr>
              <a:t>Since about 1980 we’ve averaged less than 7 accidents and 2 fatal accidents per one hundred thousand hours of flying.   And today</a:t>
            </a:r>
            <a:r>
              <a:rPr lang="en-US" baseline="0" dirty="0" smtClean="0">
                <a:ea typeface="ＭＳ Ｐゴシック" pitchFamily="34" charset="-128"/>
              </a:rPr>
              <a:t> we have fewer than six total and just over one fatal accident each one hundred thousand hours.</a:t>
            </a:r>
            <a:r>
              <a:rPr lang="en-US" dirty="0" smtClean="0">
                <a:ea typeface="ＭＳ Ｐゴシック" pitchFamily="34" charset="-128"/>
              </a:rPr>
              <a:t> </a:t>
            </a:r>
            <a:r>
              <a:rPr lang="en-US" altLang="en-US" b="1" u="none" dirty="0" smtClean="0"/>
              <a:t>(Click)</a:t>
            </a:r>
            <a:endParaRPr lang="en-US" altLang="en-US" b="1" u="sng" dirty="0" smtClean="0"/>
          </a:p>
          <a:p>
            <a:endParaRPr lang="en-US" dirty="0" smtClean="0">
              <a:ea typeface="ＭＳ Ｐゴシック" pitchFamily="34" charset="-128"/>
            </a:endParaRPr>
          </a:p>
          <a:p>
            <a:r>
              <a:rPr lang="en-US" dirty="0" smtClean="0">
                <a:ea typeface="ＭＳ Ｐゴシック" pitchFamily="34" charset="-128"/>
              </a:rPr>
              <a:t>Everything we’ve done to reduce accidents in the past 60 years has brought us to this </a:t>
            </a:r>
            <a:r>
              <a:rPr lang="en-US" b="1" dirty="0" smtClean="0">
                <a:ea typeface="ＭＳ Ｐゴシック" pitchFamily="34" charset="-128"/>
              </a:rPr>
              <a:t>point of</a:t>
            </a:r>
            <a:r>
              <a:rPr lang="en-US" b="1" baseline="0" dirty="0" smtClean="0">
                <a:ea typeface="ＭＳ Ｐゴシック" pitchFamily="34" charset="-128"/>
              </a:rPr>
              <a:t> equilibrium </a:t>
            </a:r>
            <a:r>
              <a:rPr lang="en-US" dirty="0" smtClean="0">
                <a:ea typeface="ＭＳ Ｐゴシック" pitchFamily="34" charset="-128"/>
              </a:rPr>
              <a:t>and we’ll continue with traditional efforts to keep the accident rate where it is.  But to get the accident rate even lower we’ll need to do some work on the </a:t>
            </a:r>
            <a:r>
              <a:rPr lang="en-US" b="1" dirty="0" smtClean="0">
                <a:ea typeface="ＭＳ Ｐゴシック" pitchFamily="34" charset="-128"/>
              </a:rPr>
              <a:t>General</a:t>
            </a:r>
            <a:r>
              <a:rPr lang="en-US" b="1" baseline="0" dirty="0" smtClean="0">
                <a:ea typeface="ＭＳ Ｐゴシック" pitchFamily="34" charset="-128"/>
              </a:rPr>
              <a:t> Aviation S</a:t>
            </a:r>
            <a:r>
              <a:rPr lang="en-US" b="1" dirty="0" smtClean="0">
                <a:ea typeface="ＭＳ Ｐゴシック" pitchFamily="34" charset="-128"/>
              </a:rPr>
              <a:t>ystem </a:t>
            </a:r>
            <a:r>
              <a:rPr lang="en-US" dirty="0" smtClean="0">
                <a:ea typeface="ＭＳ Ｐゴシック" pitchFamily="34" charset="-128"/>
              </a:rPr>
              <a:t>and the individual people who operate within it.  </a:t>
            </a:r>
          </a:p>
          <a:p>
            <a:endParaRPr lang="en-US" baseline="0" dirty="0" smtClean="0"/>
          </a:p>
          <a:p>
            <a:r>
              <a:rPr lang="en-US" b="1" baseline="0" dirty="0" smtClean="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5</a:t>
            </a:fld>
            <a:endParaRPr lang="en-US" dirty="0"/>
          </a:p>
        </p:txBody>
      </p:sp>
    </p:spTree>
    <p:extLst>
      <p:ext uri="{BB962C8B-B14F-4D97-AF65-F5344CB8AC3E}">
        <p14:creationId xmlns:p14="http://schemas.microsoft.com/office/powerpoint/2010/main" val="1609399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smtClean="0"/>
              <a:t>If we want to improve the ways people – individually and collectively – conduct and support flight operations, we’ll have to understand how humans think, what motivates them, what are their needs, fears, and biases.  We’ll need to know how intrinsic human qualities contribute to success – and failure.  And, with that knowledge of human thought and behavior, we’ll have to design aircraft and systems that support and leverage our human strengths while compensating for our weaknesses.  </a:t>
            </a:r>
            <a:r>
              <a:rPr lang="en-US" b="1" baseline="0" dirty="0" smtClean="0"/>
              <a:t>(Click)</a:t>
            </a:r>
            <a:endParaRPr lang="en-US" baseline="0" dirty="0" smtClean="0"/>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So here is where we begin the next leg of our journey to excellence with an in-depth study of Human Factors – The Final Frontier.</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1" baseline="0" dirty="0" smtClean="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6</a:t>
            </a:fld>
            <a:endParaRPr lang="en-US"/>
          </a:p>
        </p:txBody>
      </p:sp>
    </p:spTree>
    <p:extLst>
      <p:ext uri="{BB962C8B-B14F-4D97-AF65-F5344CB8AC3E}">
        <p14:creationId xmlns:p14="http://schemas.microsoft.com/office/powerpoint/2010/main" val="2166905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partnership with the Australian Civil Aviation Safety Authority, we’ve created a series of human factors courses for pilots and flight instructors.  Using Articulate Rise – a course authoring program – we can now deploy quality learning experiences, not only to computers, but also to any mobile device.  Let’s take a quick look human factors offerings in the FAASafety.gov course catalog.   </a:t>
            </a:r>
          </a:p>
          <a:p>
            <a:endParaRPr lang="en-US" baseline="0" dirty="0" smtClean="0"/>
          </a:p>
          <a:p>
            <a:r>
              <a:rPr lang="en-US" baseline="0" dirty="0" smtClean="0"/>
              <a:t>You can access the series from the FAASafety.gov home page by hovering over Activities, Courses, Seminars, and Webinars and clicking Courses – </a:t>
            </a:r>
            <a:r>
              <a:rPr lang="en-US" b="1" baseline="0" dirty="0" smtClean="0"/>
              <a:t>(Click)</a:t>
            </a:r>
            <a:endParaRPr lang="en-US" baseline="0" dirty="0" smtClean="0"/>
          </a:p>
          <a:p>
            <a:endParaRPr lang="en-US" baseline="0" dirty="0" smtClean="0"/>
          </a:p>
          <a:p>
            <a:r>
              <a:rPr lang="en-US" baseline="0" dirty="0" smtClean="0"/>
              <a:t>or by clicking ‘View Catalog’ in the Featured Courses box.</a:t>
            </a:r>
          </a:p>
          <a:p>
            <a:endParaRPr lang="en-US" b="0"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7</a:t>
            </a:fld>
            <a:endParaRPr lang="en-US"/>
          </a:p>
        </p:txBody>
      </p:sp>
    </p:spTree>
    <p:extLst>
      <p:ext uri="{BB962C8B-B14F-4D97-AF65-F5344CB8AC3E}">
        <p14:creationId xmlns:p14="http://schemas.microsoft.com/office/powerpoint/2010/main" val="470124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click on ‘View all Available courses’</a:t>
            </a:r>
          </a:p>
          <a:p>
            <a:endParaRPr lang="en-US" dirty="0" smtClean="0"/>
          </a:p>
          <a:p>
            <a:r>
              <a:rPr lang="en-US" b="1"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8</a:t>
            </a:fld>
            <a:endParaRPr lang="en-US"/>
          </a:p>
        </p:txBody>
      </p:sp>
    </p:spTree>
    <p:extLst>
      <p:ext uri="{BB962C8B-B14F-4D97-AF65-F5344CB8AC3E}">
        <p14:creationId xmlns:p14="http://schemas.microsoft.com/office/powerpoint/2010/main" val="4201102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 on ‘Show WINGS Courses’</a:t>
            </a:r>
          </a:p>
          <a:p>
            <a:endParaRPr lang="en-US" dirty="0" smtClean="0"/>
          </a:p>
          <a:p>
            <a:r>
              <a:rPr lang="en-US" b="1" dirty="0" smtClean="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9</a:t>
            </a:fld>
            <a:endParaRPr lang="en-US"/>
          </a:p>
        </p:txBody>
      </p:sp>
    </p:spTree>
    <p:extLst>
      <p:ext uri="{BB962C8B-B14F-4D97-AF65-F5344CB8AC3E}">
        <p14:creationId xmlns:p14="http://schemas.microsoft.com/office/powerpoint/2010/main" val="17402226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4.jpg"/><Relationship Id="rId4" Type="http://schemas.openxmlformats.org/officeDocument/2006/relationships/image" Target="../media/image1.wmf"/></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3490" name="Rectangle 1026"/>
          <p:cNvSpPr>
            <a:spLocks noGrp="1" noChangeArrowheads="1"/>
          </p:cNvSpPr>
          <p:nvPr>
            <p:ph type="ctrTitle" hasCustomPrompt="1"/>
          </p:nvPr>
        </p:nvSpPr>
        <p:spPr>
          <a:xfrm>
            <a:off x="303301" y="354380"/>
            <a:ext cx="6734808" cy="1395412"/>
          </a:xfrm>
        </p:spPr>
        <p:txBody>
          <a:bodyPr anchor="t"/>
          <a:lstStyle>
            <a:lvl1pPr>
              <a:defRPr sz="3600"/>
            </a:lvl1pPr>
          </a:lstStyle>
          <a:p>
            <a:pPr lvl="0"/>
            <a:r>
              <a:rPr lang="en-US" noProof="0" dirty="0" smtClean="0"/>
              <a:t>The National FAA Safety Team Presents</a:t>
            </a:r>
          </a:p>
        </p:txBody>
      </p:sp>
      <p:sp>
        <p:nvSpPr>
          <p:cNvPr id="63491" name="Rectangle 1027"/>
          <p:cNvSpPr>
            <a:spLocks noGrp="1" noChangeArrowheads="1"/>
          </p:cNvSpPr>
          <p:nvPr>
            <p:ph type="subTitle" idx="1" hasCustomPrompt="1"/>
          </p:nvPr>
        </p:nvSpPr>
        <p:spPr>
          <a:xfrm>
            <a:off x="307536" y="1795830"/>
            <a:ext cx="5477369" cy="1067092"/>
          </a:xfrm>
        </p:spPr>
        <p:txBody>
          <a:bodyPr/>
          <a:lstStyle>
            <a:lvl1pPr marL="0" indent="0">
              <a:buFontTx/>
              <a:buNone/>
              <a:defRPr sz="3200" baseline="0">
                <a:solidFill>
                  <a:schemeClr val="bg2"/>
                </a:solidFill>
              </a:defRPr>
            </a:lvl1pPr>
          </a:lstStyle>
          <a:p>
            <a:pPr lvl="0"/>
            <a:r>
              <a:rPr lang="en-US" noProof="0" dirty="0" smtClean="0"/>
              <a:t>Insert Program Title Here</a:t>
            </a:r>
          </a:p>
        </p:txBody>
      </p:sp>
      <p:sp>
        <p:nvSpPr>
          <p:cNvPr id="63515" name="Text Box 1051"/>
          <p:cNvSpPr txBox="1">
            <a:spLocks noChangeArrowheads="1"/>
          </p:cNvSpPr>
          <p:nvPr userDrawn="1"/>
        </p:nvSpPr>
        <p:spPr bwMode="auto">
          <a:xfrm>
            <a:off x="361182" y="3393863"/>
            <a:ext cx="5412973"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a:solidFill>
                  <a:srgbClr val="1D2F68"/>
                </a:solidFill>
              </a:rPr>
              <a:t>Presented to:</a:t>
            </a:r>
          </a:p>
          <a:p>
            <a:pPr>
              <a:buFontTx/>
              <a:buNone/>
            </a:pPr>
            <a:r>
              <a:rPr lang="en-US" sz="1600" dirty="0">
                <a:solidFill>
                  <a:srgbClr val="1D2F68"/>
                </a:solidFill>
              </a:rPr>
              <a:t>By:</a:t>
            </a:r>
          </a:p>
          <a:p>
            <a:pPr>
              <a:buFontTx/>
              <a:buNone/>
            </a:pPr>
            <a:r>
              <a:rPr lang="en-US" sz="1600" dirty="0">
                <a:solidFill>
                  <a:srgbClr val="1D2F68"/>
                </a:solidFill>
              </a:rPr>
              <a:t>Date:</a:t>
            </a:r>
          </a:p>
        </p:txBody>
      </p:sp>
      <p:pic>
        <p:nvPicPr>
          <p:cNvPr id="2050" name="Picture 2" descr="C:\Users\afs805pc\Documents\Templates\FAAST-line.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3614" r="9397"/>
          <a:stretch/>
        </p:blipFill>
        <p:spPr bwMode="auto">
          <a:xfrm rot="10800000">
            <a:off x="-2" y="7286"/>
            <a:ext cx="12192001" cy="3473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fs805pc\Documents\Templates\FAAST-line.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3614" r="9397"/>
          <a:stretch/>
        </p:blipFill>
        <p:spPr bwMode="auto">
          <a:xfrm>
            <a:off x="-42751" y="6512171"/>
            <a:ext cx="12234750" cy="347388"/>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071"/>
          <p:cNvSpPr txBox="1">
            <a:spLocks noChangeArrowheads="1"/>
          </p:cNvSpPr>
          <p:nvPr userDrawn="1"/>
        </p:nvSpPr>
        <p:spPr bwMode="ltGray">
          <a:xfrm>
            <a:off x="9763578" y="678373"/>
            <a:ext cx="1962845" cy="563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dirty="0">
                <a:solidFill>
                  <a:srgbClr val="002060"/>
                </a:solidFill>
              </a:rPr>
              <a:t>Federal </a:t>
            </a:r>
            <a:r>
              <a:rPr lang="en-US" sz="1800" b="1" dirty="0" smtClean="0">
                <a:solidFill>
                  <a:srgbClr val="002060"/>
                </a:solidFill>
              </a:rPr>
              <a:t>Aviation</a:t>
            </a:r>
          </a:p>
          <a:p>
            <a:pPr>
              <a:lnSpc>
                <a:spcPct val="85000"/>
              </a:lnSpc>
              <a:spcBef>
                <a:spcPct val="0"/>
              </a:spcBef>
              <a:buFontTx/>
              <a:buNone/>
            </a:pPr>
            <a:r>
              <a:rPr lang="en-US" sz="1800" b="1" dirty="0" smtClean="0">
                <a:solidFill>
                  <a:srgbClr val="002060"/>
                </a:solidFill>
              </a:rPr>
              <a:t>Administration</a:t>
            </a:r>
            <a:endParaRPr lang="en-US" sz="1800" b="1" dirty="0">
              <a:solidFill>
                <a:srgbClr val="002060"/>
              </a:solidFill>
            </a:endParaRPr>
          </a:p>
        </p:txBody>
      </p:sp>
      <p:pic>
        <p:nvPicPr>
          <p:cNvPr id="14" name="Picture 1079"/>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8482693" y="482824"/>
            <a:ext cx="996043" cy="95433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026"/>
          <p:cNvSpPr txBox="1">
            <a:spLocks noChangeArrowheads="1"/>
          </p:cNvSpPr>
          <p:nvPr userDrawn="1"/>
        </p:nvSpPr>
        <p:spPr bwMode="auto">
          <a:xfrm>
            <a:off x="332241" y="5232810"/>
            <a:ext cx="6676928" cy="934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1800" dirty="0" smtClean="0"/>
              <a:t>Produced</a:t>
            </a:r>
            <a:r>
              <a:rPr lang="en-US" sz="1800" baseline="0" dirty="0" smtClean="0"/>
              <a:t> by: </a:t>
            </a:r>
          </a:p>
          <a:p>
            <a:pPr>
              <a:buNone/>
            </a:pPr>
            <a:r>
              <a:rPr lang="en-US" sz="1800" i="0" baseline="0" dirty="0" smtClean="0"/>
              <a:t>The National FAA Safety Team (FAASTeam)</a:t>
            </a:r>
          </a:p>
        </p:txBody>
      </p:sp>
      <p:pic>
        <p:nvPicPr>
          <p:cNvPr id="3" name="Picture 2"/>
          <p:cNvPicPr>
            <a:picLocks noChangeAspect="1"/>
          </p:cNvPicPr>
          <p:nvPr userDrawn="1"/>
        </p:nvPicPr>
        <p:blipFill rotWithShape="1">
          <a:blip r:embed="rId5">
            <a:extLst>
              <a:ext uri="{28A0092B-C50C-407E-A947-70E740481C1C}">
                <a14:useLocalDpi xmlns:a14="http://schemas.microsoft.com/office/drawing/2010/main" val="0"/>
              </a:ext>
            </a:extLst>
          </a:blip>
          <a:srcRect l="6444" t="5894" r="11693" b="12062"/>
          <a:stretch/>
        </p:blipFill>
        <p:spPr>
          <a:xfrm>
            <a:off x="7909577" y="1966991"/>
            <a:ext cx="3977624" cy="4036992"/>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8"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Tree>
    <p:custDataLst>
      <p:tags r:id="rId1"/>
    </p:custDataLst>
    <p:extLst>
      <p:ext uri="{BB962C8B-B14F-4D97-AF65-F5344CB8AC3E}">
        <p14:creationId xmlns:p14="http://schemas.microsoft.com/office/powerpoint/2010/main" val="29082553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60400" y="1508126"/>
            <a:ext cx="5264151"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27751" y="1508126"/>
            <a:ext cx="5266267"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Tree>
    <p:custDataLst>
      <p:tags r:id="rId1"/>
    </p:custDataLst>
    <p:extLst>
      <p:ext uri="{BB962C8B-B14F-4D97-AF65-F5344CB8AC3E}">
        <p14:creationId xmlns:p14="http://schemas.microsoft.com/office/powerpoint/2010/main" val="314100933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Tree>
    <p:custDataLst>
      <p:tags r:id="rId1"/>
    </p:custDataLst>
    <p:extLst>
      <p:ext uri="{BB962C8B-B14F-4D97-AF65-F5344CB8AC3E}">
        <p14:creationId xmlns:p14="http://schemas.microsoft.com/office/powerpoint/2010/main" val="240663159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Tree>
    <p:custDataLst>
      <p:tags r:id="rId1"/>
    </p:custDataLst>
    <p:extLst>
      <p:ext uri="{BB962C8B-B14F-4D97-AF65-F5344CB8AC3E}">
        <p14:creationId xmlns:p14="http://schemas.microsoft.com/office/powerpoint/2010/main" val="93937183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Tree>
    <p:custDataLst>
      <p:tags r:id="rId1"/>
    </p:custDataLst>
    <p:extLst>
      <p:ext uri="{BB962C8B-B14F-4D97-AF65-F5344CB8AC3E}">
        <p14:creationId xmlns:p14="http://schemas.microsoft.com/office/powerpoint/2010/main" val="297998634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wmf"/></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tags" Target="../tags/tag9.xml"/><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grpSp>
        <p:nvGrpSpPr>
          <p:cNvPr id="56345" name="Group 25"/>
          <p:cNvGrpSpPr>
            <a:grpSpLocks/>
          </p:cNvGrpSpPr>
          <p:nvPr/>
        </p:nvGrpSpPr>
        <p:grpSpPr bwMode="auto">
          <a:xfrm>
            <a:off x="7325785" y="6126158"/>
            <a:ext cx="2154767" cy="660400"/>
            <a:chOff x="3653" y="3859"/>
            <a:chExt cx="1018" cy="416"/>
          </a:xfrm>
        </p:grpSpPr>
        <p:pic>
          <p:nvPicPr>
            <p:cNvPr id="56346" name="Picture 26"/>
            <p:cNvPicPr>
              <a:picLocks noChangeAspect="1" noChangeArrowheads="1"/>
            </p:cNvPicPr>
            <p:nvPr userDrawn="1"/>
          </p:nvPicPr>
          <p:blipFill>
            <a:blip r:embed="rId9" cstate="print">
              <a:extLst>
                <a:ext uri="{28A0092B-C50C-407E-A947-70E740481C1C}">
                  <a14:useLocalDpi xmlns:a14="http://schemas.microsoft.com/office/drawing/2010/main" val="0"/>
                </a:ext>
              </a:extLst>
            </a:blip>
            <a:stretch>
              <a:fillRect/>
            </a:stretch>
          </p:blipFill>
          <p:spPr bwMode="auto">
            <a:xfrm>
              <a:off x="3653" y="3859"/>
              <a:ext cx="359"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bg1"/>
                  </a:solidFill>
                </a:rPr>
                <a:t>Federal Aviation</a:t>
              </a:r>
            </a:p>
            <a:p>
              <a:pPr>
                <a:lnSpc>
                  <a:spcPct val="85000"/>
                </a:lnSpc>
                <a:spcBef>
                  <a:spcPct val="0"/>
                </a:spcBef>
                <a:buFontTx/>
                <a:buNone/>
              </a:pPr>
              <a:r>
                <a:rPr lang="en-US" sz="1200" b="1" dirty="0">
                  <a:solidFill>
                    <a:schemeClr val="bg1"/>
                  </a:solidFill>
                </a:rPr>
                <a:t>Administration</a:t>
              </a:r>
            </a:p>
          </p:txBody>
        </p:sp>
      </p:grpSp>
      <p:sp>
        <p:nvSpPr>
          <p:cNvPr id="56349" name="Text Box 29" hidden="1"/>
          <p:cNvSpPr txBox="1">
            <a:spLocks noChangeArrowheads="1"/>
          </p:cNvSpPr>
          <p:nvPr/>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pic>
        <p:nvPicPr>
          <p:cNvPr id="13" name="Picture 5" descr="C:\Documents and Settings\Charles\Application Data\Microsoft\Media Catalog\FAAST_PPT_BtmGrphc.bmp"/>
          <p:cNvPicPr>
            <a:picLocks noChangeArrowheads="1"/>
          </p:cNvPicPr>
          <p:nvPr/>
        </p:nvPicPr>
        <p:blipFill rotWithShape="1">
          <a:blip r:embed="rId10">
            <a:extLst>
              <a:ext uri="{28A0092B-C50C-407E-A947-70E740481C1C}">
                <a14:useLocalDpi xmlns:a14="http://schemas.microsoft.com/office/drawing/2010/main" val="0"/>
              </a:ext>
            </a:extLst>
          </a:blip>
          <a:srcRect r="9825"/>
          <a:stretch/>
        </p:blipFill>
        <p:spPr bwMode="auto">
          <a:xfrm>
            <a:off x="1" y="5760721"/>
            <a:ext cx="12192000" cy="30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C:\Documents and Settings\Charles\Application Data\Microsoft\Media Catalog\FAAST_PPT_BtmGrphc.bmp"/>
          <p:cNvPicPr>
            <a:picLocks noChangeArrowheads="1"/>
          </p:cNvPicPr>
          <p:nvPr/>
        </p:nvPicPr>
        <p:blipFill rotWithShape="1">
          <a:blip r:embed="rId10">
            <a:extLst>
              <a:ext uri="{28A0092B-C50C-407E-A947-70E740481C1C}">
                <a14:useLocalDpi xmlns:a14="http://schemas.microsoft.com/office/drawing/2010/main" val="0"/>
              </a:ext>
            </a:extLst>
          </a:blip>
          <a:srcRect r="10428" b="1045"/>
          <a:stretch/>
        </p:blipFill>
        <p:spPr bwMode="auto">
          <a:xfrm flipH="1" flipV="1">
            <a:off x="-1" y="0"/>
            <a:ext cx="12192000" cy="30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8"/>
    </p:custDataLst>
  </p:cSld>
  <p:clrMap bg1="lt1" tx1="dk1" bg2="lt2" tx2="dk2" accent1="accent1" accent2="accent2" accent3="accent3" accent4="accent4" accent5="accent5" accent6="accent6" hlink="hlink" folHlink="folHlink"/>
  <p:sldLayoutIdLst>
    <p:sldLayoutId id="2147483652" r:id="rId1"/>
    <p:sldLayoutId id="2147483653" r:id="rId2"/>
    <p:sldLayoutId id="2147483655" r:id="rId3"/>
    <p:sldLayoutId id="2147483657" r:id="rId4"/>
    <p:sldLayoutId id="2147483658" r:id="rId5"/>
    <p:sldLayoutId id="2147483660" r:id="rId6"/>
  </p:sldLayoutIdLst>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noFill/>
          <a:ln w="9525">
            <a:noFill/>
            <a:miter lim="800000"/>
            <a:headEnd/>
            <a:tailEnd/>
          </a:ln>
          <a:effectLst/>
          <a:extLst/>
        </p:spPr>
        <p:txBody>
          <a:bodyPr wrap="none" anchor="ctr"/>
          <a:lstStyle/>
          <a:p>
            <a:endParaRPr lang="en-US" sz="240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accent6"/>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accent6"/>
                </a:solidFill>
                <a:latin typeface="Helvetica Neue Medium"/>
                <a:cs typeface="Helvetica Neue Medium"/>
              </a:defRPr>
            </a:lvl1pPr>
          </a:lstStyle>
          <a:p>
            <a:endParaRPr lang="en-US" dirty="0"/>
          </a:p>
        </p:txBody>
      </p:sp>
      <p:grpSp>
        <p:nvGrpSpPr>
          <p:cNvPr id="56345" name="Group 25"/>
          <p:cNvGrpSpPr>
            <a:grpSpLocks/>
          </p:cNvGrpSpPr>
          <p:nvPr/>
        </p:nvGrpSpPr>
        <p:grpSpPr bwMode="auto">
          <a:xfrm>
            <a:off x="7205135" y="6126158"/>
            <a:ext cx="2275417" cy="660400"/>
            <a:chOff x="3596" y="3859"/>
            <a:chExt cx="1075" cy="416"/>
          </a:xfrm>
        </p:grpSpPr>
        <p:pic>
          <p:nvPicPr>
            <p:cNvPr id="56346" name="Picture 26"/>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accent6"/>
                  </a:solidFill>
                </a:rPr>
                <a:t>Federal Aviation</a:t>
              </a:r>
            </a:p>
            <a:p>
              <a:pPr>
                <a:lnSpc>
                  <a:spcPct val="85000"/>
                </a:lnSpc>
                <a:spcBef>
                  <a:spcPct val="0"/>
                </a:spcBef>
                <a:buFontTx/>
                <a:buNone/>
              </a:pPr>
              <a:r>
                <a:rPr lang="en-US" sz="1200" b="1" dirty="0">
                  <a:solidFill>
                    <a:schemeClr val="accent6"/>
                  </a:solidFill>
                </a:rPr>
                <a:t>Administration</a:t>
              </a:r>
            </a:p>
          </p:txBody>
        </p:sp>
      </p:grpSp>
      <p:sp>
        <p:nvSpPr>
          <p:cNvPr id="56349" name="Text Box 29" hidden="1"/>
          <p:cNvSpPr txBox="1">
            <a:spLocks noChangeArrowheads="1"/>
          </p:cNvSpPr>
          <p:nvPr/>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spTree>
    <p:custDataLst>
      <p:tags r:id="rId2"/>
    </p:custDataLst>
    <p:extLst>
      <p:ext uri="{BB962C8B-B14F-4D97-AF65-F5344CB8AC3E}">
        <p14:creationId xmlns:p14="http://schemas.microsoft.com/office/powerpoint/2010/main" val="2988165268"/>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6.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7.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8.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image" Target="../media/image39.jpg"/><Relationship Id="rId5" Type="http://schemas.openxmlformats.org/officeDocument/2006/relationships/hyperlink" Target="about:blank" TargetMode="Externa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7.xml"/><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9.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40.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41.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42.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43.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44.xml"/><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45.xml"/><Relationship Id="rId5" Type="http://schemas.openxmlformats.org/officeDocument/2006/relationships/image" Target="../media/image52.png"/><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46.xm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47.xml"/><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48.xml"/><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9.jp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50.xml"/><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51.xml"/><Relationship Id="rId5" Type="http://schemas.openxmlformats.org/officeDocument/2006/relationships/image" Target="../media/image59.jpeg"/><Relationship Id="rId4" Type="http://schemas.openxmlformats.org/officeDocument/2006/relationships/image" Target="../media/image58.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5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xml"/><Relationship Id="rId1" Type="http://schemas.openxmlformats.org/officeDocument/2006/relationships/tags" Target="../tags/tag5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13.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307536" y="400418"/>
            <a:ext cx="4940269" cy="1395412"/>
          </a:xfrm>
        </p:spPr>
        <p:txBody>
          <a:bodyPr/>
          <a:lstStyle/>
          <a:p>
            <a:r>
              <a:rPr lang="en-US" dirty="0"/>
              <a:t>The National FAA Safety Team Presents</a:t>
            </a:r>
          </a:p>
        </p:txBody>
      </p:sp>
      <p:sp>
        <p:nvSpPr>
          <p:cNvPr id="32786" name="Text Box 18"/>
          <p:cNvSpPr txBox="1">
            <a:spLocks noChangeArrowheads="1"/>
          </p:cNvSpPr>
          <p:nvPr/>
        </p:nvSpPr>
        <p:spPr bwMode="auto">
          <a:xfrm>
            <a:off x="2642106" y="3750144"/>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 </a:t>
            </a:r>
          </a:p>
        </p:txBody>
      </p:sp>
      <p:sp>
        <p:nvSpPr>
          <p:cNvPr id="5" name="Rectangle 12"/>
          <p:cNvSpPr txBox="1">
            <a:spLocks noChangeArrowheads="1"/>
          </p:cNvSpPr>
          <p:nvPr/>
        </p:nvSpPr>
        <p:spPr bwMode="auto">
          <a:xfrm>
            <a:off x="307536" y="1932255"/>
            <a:ext cx="7114538" cy="1050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fontAlgn="base">
              <a:spcBef>
                <a:spcPct val="20000"/>
              </a:spcBef>
              <a:spcAft>
                <a:spcPct val="0"/>
              </a:spcAft>
              <a:buFontTx/>
              <a:buNone/>
              <a:defRPr sz="3200" b="1" baseline="0">
                <a:solidFill>
                  <a:schemeClr val="bg2"/>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kern="0" dirty="0" smtClean="0"/>
              <a:t>Topic of the Month – May</a:t>
            </a:r>
          </a:p>
          <a:p>
            <a:r>
              <a:rPr lang="en-US" dirty="0" smtClean="0"/>
              <a:t>Human Factors Training</a:t>
            </a:r>
            <a:endParaRPr lang="en-US" i="1" dirty="0"/>
          </a:p>
        </p:txBody>
      </p:sp>
    </p:spTree>
    <p:custDataLst>
      <p:tags r:id="rId1"/>
    </p:custData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program and new technology</a:t>
            </a:r>
            <a:endParaRPr lang="en-US" dirty="0"/>
          </a:p>
        </p:txBody>
      </p:sp>
      <p:pic>
        <p:nvPicPr>
          <p:cNvPr id="6" name="Picture 5"/>
          <p:cNvPicPr>
            <a:picLocks noChangeAspect="1"/>
          </p:cNvPicPr>
          <p:nvPr/>
        </p:nvPicPr>
        <p:blipFill>
          <a:blip r:embed="rId4"/>
          <a:stretch>
            <a:fillRect/>
          </a:stretch>
        </p:blipFill>
        <p:spPr>
          <a:xfrm>
            <a:off x="2409057" y="1043869"/>
            <a:ext cx="6629436" cy="4654346"/>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4161088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program and new technology</a:t>
            </a:r>
            <a:endParaRPr lang="en-US" dirty="0"/>
          </a:p>
        </p:txBody>
      </p:sp>
      <p:pic>
        <p:nvPicPr>
          <p:cNvPr id="6" name="Picture 5"/>
          <p:cNvPicPr>
            <a:picLocks noChangeAspect="1"/>
          </p:cNvPicPr>
          <p:nvPr/>
        </p:nvPicPr>
        <p:blipFill>
          <a:blip r:embed="rId4"/>
          <a:stretch>
            <a:fillRect/>
          </a:stretch>
        </p:blipFill>
        <p:spPr>
          <a:xfrm>
            <a:off x="2409057" y="1043869"/>
            <a:ext cx="6629436" cy="4654346"/>
          </a:xfrm>
          <a:prstGeom prst="rect">
            <a:avLst/>
          </a:prstGeom>
          <a:ln>
            <a:noFill/>
          </a:ln>
          <a:effectLst>
            <a:outerShdw blurRad="292100" dist="139700" dir="2700000" algn="tl" rotWithShape="0">
              <a:srgbClr val="333333">
                <a:alpha val="65000"/>
              </a:srgbClr>
            </a:outerShdw>
          </a:effectLst>
        </p:spPr>
      </p:pic>
      <p:pic>
        <p:nvPicPr>
          <p:cNvPr id="4" name="Content Placeholder 3"/>
          <p:cNvPicPr>
            <a:picLocks noGrp="1" noChangeAspect="1"/>
          </p:cNvPicPr>
          <p:nvPr>
            <p:ph idx="1"/>
          </p:nvPr>
        </p:nvPicPr>
        <p:blipFill rotWithShape="1">
          <a:blip r:embed="rId5"/>
          <a:srcRect l="486" t="6947" r="729"/>
          <a:stretch/>
        </p:blipFill>
        <p:spPr>
          <a:xfrm>
            <a:off x="2409057" y="1043869"/>
            <a:ext cx="6595400" cy="4598648"/>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bwMode="auto">
          <a:xfrm>
            <a:off x="2409058" y="3600182"/>
            <a:ext cx="385658" cy="228600"/>
          </a:xfrm>
          <a:prstGeom prst="rect">
            <a:avLst/>
          </a:prstGeom>
          <a:noFill/>
          <a:ln w="4445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235200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 in to your FAASafety.gov account</a:t>
            </a:r>
            <a:endParaRPr lang="en-US" dirty="0"/>
          </a:p>
        </p:txBody>
      </p:sp>
      <p:pic>
        <p:nvPicPr>
          <p:cNvPr id="4" name="Content Placeholder 3"/>
          <p:cNvPicPr>
            <a:picLocks noGrp="1" noChangeAspect="1"/>
          </p:cNvPicPr>
          <p:nvPr>
            <p:ph idx="1"/>
          </p:nvPr>
        </p:nvPicPr>
        <p:blipFill rotWithShape="1">
          <a:blip r:embed="rId4"/>
          <a:srcRect r="895"/>
          <a:stretch/>
        </p:blipFill>
        <p:spPr>
          <a:xfrm>
            <a:off x="1551849" y="1163781"/>
            <a:ext cx="8603533" cy="4211782"/>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4992135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265" r="1234"/>
          <a:stretch/>
        </p:blipFill>
        <p:spPr>
          <a:xfrm>
            <a:off x="1992086" y="344488"/>
            <a:ext cx="8458200" cy="5559198"/>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bwMode="auto">
          <a:xfrm>
            <a:off x="5087815" y="3130062"/>
            <a:ext cx="2438400" cy="433753"/>
          </a:xfrm>
          <a:prstGeom prst="rect">
            <a:avLst/>
          </a:prstGeom>
          <a:noFill/>
          <a:ln w="381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19657364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2104408" y="250835"/>
            <a:ext cx="7845602" cy="5648316"/>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bwMode="auto">
          <a:xfrm>
            <a:off x="5640843" y="4430868"/>
            <a:ext cx="772732" cy="688483"/>
          </a:xfrm>
          <a:prstGeom prst="rect">
            <a:avLst/>
          </a:prstGeom>
          <a:noFill/>
          <a:ln w="4445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21283181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1007706" y="0"/>
            <a:ext cx="14085538" cy="6858000"/>
          </a:xfrm>
          <a:prstGeom prst="rect">
            <a:avLst/>
          </a:prstGeom>
        </p:spPr>
      </p:pic>
    </p:spTree>
    <p:custDataLst>
      <p:tags r:id="rId1"/>
    </p:custDataLst>
    <p:extLst>
      <p:ext uri="{BB962C8B-B14F-4D97-AF65-F5344CB8AC3E}">
        <p14:creationId xmlns:p14="http://schemas.microsoft.com/office/powerpoint/2010/main" val="28154469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monitor</a:t>
            </a:r>
            <a:endParaRPr lang="en-US" dirty="0"/>
          </a:p>
        </p:txBody>
      </p:sp>
      <p:pic>
        <p:nvPicPr>
          <p:cNvPr id="4" name="Content Placeholder 3"/>
          <p:cNvPicPr>
            <a:picLocks noGrp="1" noChangeAspect="1"/>
          </p:cNvPicPr>
          <p:nvPr>
            <p:ph idx="1"/>
          </p:nvPr>
        </p:nvPicPr>
        <p:blipFill>
          <a:blip r:embed="rId4"/>
          <a:stretch>
            <a:fillRect/>
          </a:stretch>
        </p:blipFill>
        <p:spPr>
          <a:xfrm>
            <a:off x="0" y="0"/>
            <a:ext cx="12268014" cy="6858000"/>
          </a:xfrm>
          <a:prstGeom prst="rect">
            <a:avLst/>
          </a:prstGeom>
        </p:spPr>
      </p:pic>
    </p:spTree>
    <p:custDataLst>
      <p:tags r:id="rId1"/>
    </p:custDataLst>
    <p:extLst>
      <p:ext uri="{BB962C8B-B14F-4D97-AF65-F5344CB8AC3E}">
        <p14:creationId xmlns:p14="http://schemas.microsoft.com/office/powerpoint/2010/main" val="22668861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Tablet</a:t>
            </a:r>
            <a:endParaRPr lang="en-US" dirty="0"/>
          </a:p>
        </p:txBody>
      </p:sp>
      <p:pic>
        <p:nvPicPr>
          <p:cNvPr id="6" name="Picture 5"/>
          <p:cNvPicPr>
            <a:picLocks noChangeAspect="1"/>
          </p:cNvPicPr>
          <p:nvPr/>
        </p:nvPicPr>
        <p:blipFill rotWithShape="1">
          <a:blip r:embed="rId4"/>
          <a:srcRect l="9030" t="3781" r="6996" b="1960"/>
          <a:stretch/>
        </p:blipFill>
        <p:spPr>
          <a:xfrm>
            <a:off x="7760677" y="785446"/>
            <a:ext cx="3071446" cy="4630616"/>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5"/>
          <a:srcRect l="3895" t="5109" r="3345" b="7372"/>
          <a:stretch/>
        </p:blipFill>
        <p:spPr>
          <a:xfrm>
            <a:off x="820615" y="1184031"/>
            <a:ext cx="5931877" cy="3938954"/>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5391624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Phone</a:t>
            </a:r>
            <a:endParaRPr lang="en-US" dirty="0"/>
          </a:p>
        </p:txBody>
      </p:sp>
      <p:pic>
        <p:nvPicPr>
          <p:cNvPr id="4" name="Picture 3"/>
          <p:cNvPicPr>
            <a:picLocks noChangeAspect="1"/>
          </p:cNvPicPr>
          <p:nvPr/>
        </p:nvPicPr>
        <p:blipFill rotWithShape="1">
          <a:blip r:embed="rId4"/>
          <a:srcRect l="7075" r="7441" b="2574"/>
          <a:stretch/>
        </p:blipFill>
        <p:spPr>
          <a:xfrm>
            <a:off x="8476343" y="508000"/>
            <a:ext cx="2496458" cy="5065486"/>
          </a:xfrm>
          <a:prstGeom prst="rect">
            <a:avLst/>
          </a:prstGeom>
        </p:spPr>
      </p:pic>
      <p:pic>
        <p:nvPicPr>
          <p:cNvPr id="8" name="Picture 7"/>
          <p:cNvPicPr>
            <a:picLocks noChangeAspect="1"/>
          </p:cNvPicPr>
          <p:nvPr/>
        </p:nvPicPr>
        <p:blipFill rotWithShape="1">
          <a:blip r:embed="rId5"/>
          <a:srcRect l="2465" t="7850" r="8127" b="9081"/>
          <a:stretch/>
        </p:blipFill>
        <p:spPr>
          <a:xfrm>
            <a:off x="624114" y="1683657"/>
            <a:ext cx="6386286" cy="3149600"/>
          </a:xfrm>
          <a:prstGeom prst="rect">
            <a:avLst/>
          </a:prstGeom>
        </p:spPr>
      </p:pic>
    </p:spTree>
    <p:custDataLst>
      <p:tags r:id="rId1"/>
    </p:custDataLst>
    <p:extLst>
      <p:ext uri="{BB962C8B-B14F-4D97-AF65-F5344CB8AC3E}">
        <p14:creationId xmlns:p14="http://schemas.microsoft.com/office/powerpoint/2010/main" val="22730215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stretch>
            <a:fillRect/>
          </a:stretch>
        </p:blipFill>
        <p:spPr>
          <a:xfrm>
            <a:off x="1276848" y="344488"/>
            <a:ext cx="9486657" cy="5446712"/>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a:stretch>
            <a:fillRect/>
          </a:stretch>
        </p:blipFill>
        <p:spPr>
          <a:xfrm>
            <a:off x="4331243" y="1072078"/>
            <a:ext cx="3248478" cy="3991532"/>
          </a:xfrm>
          <a:prstGeom prst="rect">
            <a:avLst/>
          </a:prstGeom>
          <a:ln w="38100">
            <a:solidFill>
              <a:schemeClr val="accent5">
                <a:lumMod val="75000"/>
              </a:schemeClr>
            </a:solidFill>
          </a:ln>
          <a:effectLst>
            <a:outerShdw blurRad="292100" dist="139700" dir="2700000" algn="tl" rotWithShape="0">
              <a:srgbClr val="333333">
                <a:alpha val="65000"/>
              </a:srgbClr>
            </a:outerShdw>
          </a:effectLst>
        </p:spPr>
      </p:pic>
      <p:cxnSp>
        <p:nvCxnSpPr>
          <p:cNvPr id="7" name="Straight Connector 6"/>
          <p:cNvCxnSpPr/>
          <p:nvPr/>
        </p:nvCxnSpPr>
        <p:spPr bwMode="auto">
          <a:xfrm>
            <a:off x="2778369" y="2743200"/>
            <a:ext cx="1552874" cy="2393004"/>
          </a:xfrm>
          <a:prstGeom prst="line">
            <a:avLst/>
          </a:prstGeom>
          <a:noFill/>
          <a:ln w="381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Connector 7"/>
          <p:cNvCxnSpPr/>
          <p:nvPr/>
        </p:nvCxnSpPr>
        <p:spPr bwMode="auto">
          <a:xfrm>
            <a:off x="2778369" y="832338"/>
            <a:ext cx="1482346" cy="239740"/>
          </a:xfrm>
          <a:prstGeom prst="line">
            <a:avLst/>
          </a:prstGeom>
          <a:noFill/>
          <a:ln w="381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Oval 11"/>
          <p:cNvSpPr/>
          <p:nvPr/>
        </p:nvSpPr>
        <p:spPr bwMode="auto">
          <a:xfrm>
            <a:off x="6764215" y="3692769"/>
            <a:ext cx="386862" cy="339969"/>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13" name="Oval 12"/>
          <p:cNvSpPr/>
          <p:nvPr/>
        </p:nvSpPr>
        <p:spPr bwMode="auto">
          <a:xfrm>
            <a:off x="6728432" y="3779886"/>
            <a:ext cx="347785" cy="339969"/>
          </a:xfrm>
          <a:prstGeom prst="ellipse">
            <a:avLst/>
          </a:prstGeom>
          <a:noFill/>
          <a:ln w="381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85877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Welcome</a:t>
            </a:r>
            <a:endParaRPr lang="en-US" dirty="0"/>
          </a:p>
        </p:txBody>
      </p:sp>
      <p:sp>
        <p:nvSpPr>
          <p:cNvPr id="6" name="Content Placeholder 2"/>
          <p:cNvSpPr>
            <a:spLocks noGrp="1"/>
          </p:cNvSpPr>
          <p:nvPr>
            <p:ph idx="1"/>
          </p:nvPr>
        </p:nvSpPr>
        <p:spPr/>
        <p:txBody>
          <a:bodyPr/>
          <a:lstStyle/>
          <a:p>
            <a:r>
              <a:rPr lang="en-US" dirty="0" smtClean="0">
                <a:ea typeface="ＭＳ Ｐゴシック" pitchFamily="34" charset="-128"/>
              </a:rPr>
              <a:t>Exits</a:t>
            </a:r>
          </a:p>
          <a:p>
            <a:r>
              <a:rPr lang="en-US" dirty="0" smtClean="0">
                <a:ea typeface="ＭＳ Ｐゴシック" pitchFamily="34" charset="-128"/>
              </a:rPr>
              <a:t>Restrooms</a:t>
            </a:r>
          </a:p>
          <a:p>
            <a:r>
              <a:rPr lang="en-US" dirty="0" smtClean="0">
                <a:ea typeface="ＭＳ Ｐゴシック" pitchFamily="34" charset="-128"/>
              </a:rPr>
              <a:t>Emergency Evacuation</a:t>
            </a:r>
          </a:p>
          <a:p>
            <a:r>
              <a:rPr lang="en-US" dirty="0" smtClean="0">
                <a:ea typeface="ＭＳ Ｐゴシック" pitchFamily="34" charset="-128"/>
              </a:rPr>
              <a:t>Breaks</a:t>
            </a:r>
          </a:p>
          <a:p>
            <a:r>
              <a:rPr lang="en-US" dirty="0" smtClean="0">
                <a:ea typeface="ＭＳ Ｐゴシック" pitchFamily="34" charset="-128"/>
              </a:rPr>
              <a:t>Phones &amp; pagers to silent or off </a:t>
            </a:r>
          </a:p>
          <a:p>
            <a:r>
              <a:rPr lang="en-US" dirty="0" smtClean="0">
                <a:ea typeface="ＭＳ Ｐゴシック" pitchFamily="34" charset="-128"/>
              </a:rPr>
              <a:t>Sponsor Acknowledgment</a:t>
            </a:r>
          </a:p>
          <a:p>
            <a:r>
              <a:rPr lang="en-US" dirty="0" smtClean="0">
                <a:ea typeface="ＭＳ Ｐゴシック" pitchFamily="34" charset="-128"/>
              </a:rPr>
              <a:t>Other information</a:t>
            </a:r>
          </a:p>
          <a:p>
            <a:endParaRPr lang="en-US" dirty="0" smtClean="0">
              <a:ea typeface="ＭＳ Ｐゴシック" pitchFamily="34" charset="-128"/>
            </a:endParaRPr>
          </a:p>
          <a:p>
            <a:endParaRPr lang="en-US" dirty="0" smtClean="0">
              <a:ea typeface="ＭＳ Ｐゴシック" pitchFamily="34" charset="-128"/>
            </a:endParaRPr>
          </a:p>
        </p:txBody>
      </p:sp>
      <p:grpSp>
        <p:nvGrpSpPr>
          <p:cNvPr id="5" name="Group 4"/>
          <p:cNvGrpSpPr/>
          <p:nvPr/>
        </p:nvGrpSpPr>
        <p:grpSpPr>
          <a:xfrm>
            <a:off x="7102930" y="1508126"/>
            <a:ext cx="4765222" cy="4036218"/>
            <a:chOff x="6837353" y="2158410"/>
            <a:chExt cx="5177733" cy="4191780"/>
          </a:xfrm>
        </p:grpSpPr>
        <p:pic>
          <p:nvPicPr>
            <p:cNvPr id="7" name="DA40435A-344D-4FC2-9E65-482510AA9235" descr="2D5DBBC8-94E1-4F4B-B5EF-F45345C9D166@fios-route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506" t="17022" r="2686"/>
            <a:stretch/>
          </p:blipFill>
          <p:spPr bwMode="auto">
            <a:xfrm>
              <a:off x="6837353" y="2158410"/>
              <a:ext cx="5177733" cy="4191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5401" y="3187336"/>
              <a:ext cx="763260" cy="643039"/>
            </a:xfrm>
            <a:prstGeom prst="rect">
              <a:avLst/>
            </a:prstGeom>
          </p:spPr>
        </p:pic>
      </p:grpSp>
    </p:spTree>
    <p:custDataLst>
      <p:tags r:id="rId1"/>
    </p:custDataLst>
    <p:extLst>
      <p:ext uri="{BB962C8B-B14F-4D97-AF65-F5344CB8AC3E}">
        <p14:creationId xmlns:p14="http://schemas.microsoft.com/office/powerpoint/2010/main" val="8372135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content</a:t>
            </a:r>
            <a:endParaRPr lang="en-US" dirty="0"/>
          </a:p>
        </p:txBody>
      </p:sp>
      <p:pic>
        <p:nvPicPr>
          <p:cNvPr id="4" name="Picture 3"/>
          <p:cNvPicPr>
            <a:picLocks noChangeAspect="1"/>
          </p:cNvPicPr>
          <p:nvPr/>
        </p:nvPicPr>
        <p:blipFill rotWithShape="1">
          <a:blip r:embed="rId4"/>
          <a:srcRect l="770"/>
          <a:stretch/>
        </p:blipFill>
        <p:spPr>
          <a:xfrm>
            <a:off x="885217" y="1138475"/>
            <a:ext cx="10165404" cy="4533286"/>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40481065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content</a:t>
            </a:r>
            <a:endParaRPr lang="en-US" dirty="0"/>
          </a:p>
        </p:txBody>
      </p:sp>
      <p:pic>
        <p:nvPicPr>
          <p:cNvPr id="6" name="Content Placeholder 3"/>
          <p:cNvPicPr>
            <a:picLocks noChangeAspect="1"/>
          </p:cNvPicPr>
          <p:nvPr/>
        </p:nvPicPr>
        <p:blipFill>
          <a:blip r:embed="rId4"/>
          <a:stretch>
            <a:fillRect/>
          </a:stretch>
        </p:blipFill>
        <p:spPr bwMode="auto">
          <a:xfrm>
            <a:off x="0" y="1"/>
            <a:ext cx="12207894" cy="54677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bwMode="auto">
          <a:xfrm>
            <a:off x="0" y="5467739"/>
            <a:ext cx="12192000" cy="1390261"/>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6117330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rotWithShape="1">
          <a:blip r:embed="rId4"/>
          <a:srcRect l="6898" r="11767" b="4384"/>
          <a:stretch/>
        </p:blipFill>
        <p:spPr>
          <a:xfrm>
            <a:off x="-49162" y="0"/>
            <a:ext cx="12172336" cy="7285703"/>
          </a:xfrm>
          <a:prstGeom prst="rect">
            <a:avLst/>
          </a:prstGeom>
        </p:spPr>
      </p:pic>
    </p:spTree>
    <p:custDataLst>
      <p:tags r:id="rId1"/>
    </p:custDataLst>
    <p:extLst>
      <p:ext uri="{BB962C8B-B14F-4D97-AF65-F5344CB8AC3E}">
        <p14:creationId xmlns:p14="http://schemas.microsoft.com/office/powerpoint/2010/main" val="26065448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content</a:t>
            </a:r>
            <a:endParaRPr lang="en-US" dirty="0"/>
          </a:p>
        </p:txBody>
      </p:sp>
      <p:pic>
        <p:nvPicPr>
          <p:cNvPr id="4" name="Content Placeholder 3"/>
          <p:cNvPicPr>
            <a:picLocks noGrp="1" noChangeAspect="1"/>
          </p:cNvPicPr>
          <p:nvPr>
            <p:ph idx="1"/>
          </p:nvPr>
        </p:nvPicPr>
        <p:blipFill>
          <a:blip r:embed="rId4"/>
          <a:stretch>
            <a:fillRect/>
          </a:stretch>
        </p:blipFill>
        <p:spPr>
          <a:xfrm>
            <a:off x="917327" y="1449759"/>
            <a:ext cx="10199780" cy="4391025"/>
          </a:xfrm>
          <a:prstGeom prst="rect">
            <a:avLst/>
          </a:prstGeom>
        </p:spPr>
      </p:pic>
      <p:pic>
        <p:nvPicPr>
          <p:cNvPr id="5" name="Picture 4"/>
          <p:cNvPicPr>
            <a:picLocks noChangeAspect="1"/>
          </p:cNvPicPr>
          <p:nvPr/>
        </p:nvPicPr>
        <p:blipFill>
          <a:blip r:embed="rId5"/>
          <a:stretch>
            <a:fillRect/>
          </a:stretch>
        </p:blipFill>
        <p:spPr>
          <a:xfrm>
            <a:off x="1127417" y="1271752"/>
            <a:ext cx="9635990" cy="4421219"/>
          </a:xfrm>
          <a:prstGeom prst="rect">
            <a:avLst/>
          </a:prstGeom>
        </p:spPr>
      </p:pic>
      <p:pic>
        <p:nvPicPr>
          <p:cNvPr id="3" name="Picture 2"/>
          <p:cNvPicPr>
            <a:picLocks noChangeAspect="1"/>
          </p:cNvPicPr>
          <p:nvPr/>
        </p:nvPicPr>
        <p:blipFill rotWithShape="1">
          <a:blip r:embed="rId6"/>
          <a:srcRect l="13068" r="6431" b="3"/>
          <a:stretch/>
        </p:blipFill>
        <p:spPr>
          <a:xfrm>
            <a:off x="-58994" y="0"/>
            <a:ext cx="12300155" cy="7670563"/>
          </a:xfrm>
          <a:prstGeom prst="rect">
            <a:avLst/>
          </a:prstGeom>
        </p:spPr>
      </p:pic>
    </p:spTree>
    <p:custDataLst>
      <p:tags r:id="rId1"/>
    </p:custDataLst>
    <p:extLst>
      <p:ext uri="{BB962C8B-B14F-4D97-AF65-F5344CB8AC3E}">
        <p14:creationId xmlns:p14="http://schemas.microsoft.com/office/powerpoint/2010/main" val="40648807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rotWithShape="1">
          <a:blip r:embed="rId4"/>
          <a:srcRect b="6631"/>
          <a:stretch/>
        </p:blipFill>
        <p:spPr>
          <a:xfrm>
            <a:off x="0" y="44649"/>
            <a:ext cx="12468704" cy="6813351"/>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9392827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SMS for General Aviation</a:t>
            </a:r>
            <a:endParaRPr lang="en-US" dirty="0"/>
          </a:p>
        </p:txBody>
      </p:sp>
      <p:sp>
        <p:nvSpPr>
          <p:cNvPr id="5" name="Content Placeholder 2"/>
          <p:cNvSpPr txBox="1">
            <a:spLocks/>
          </p:cNvSpPr>
          <p:nvPr/>
        </p:nvSpPr>
        <p:spPr bwMode="auto">
          <a:xfrm>
            <a:off x="679989" y="1118139"/>
            <a:ext cx="4775415"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kern="0" dirty="0" smtClean="0"/>
              <a:t>Safety Policy</a:t>
            </a:r>
          </a:p>
          <a:p>
            <a:r>
              <a:rPr lang="en-US" kern="0" dirty="0" smtClean="0"/>
              <a:t>Safety Risk Management</a:t>
            </a:r>
          </a:p>
          <a:p>
            <a:r>
              <a:rPr lang="en-US" kern="0" dirty="0" smtClean="0"/>
              <a:t>Safety Assurance</a:t>
            </a:r>
          </a:p>
          <a:p>
            <a:r>
              <a:rPr lang="en-US" kern="0" dirty="0" smtClean="0"/>
              <a:t>Safety Promotion</a:t>
            </a:r>
          </a:p>
          <a:p>
            <a:pPr marL="0" indent="0">
              <a:buNone/>
            </a:pPr>
            <a:endParaRPr lang="en-US" kern="0" dirty="0" smtClean="0"/>
          </a:p>
          <a:p>
            <a:r>
              <a:rPr lang="en-US" kern="0" dirty="0" smtClean="0"/>
              <a:t>FAA GA Safety Outreach Initiative</a:t>
            </a:r>
          </a:p>
        </p:txBody>
      </p:sp>
      <p:pic>
        <p:nvPicPr>
          <p:cNvPr id="6" name="Picture 5"/>
          <p:cNvPicPr>
            <a:picLocks noChangeAspect="1"/>
          </p:cNvPicPr>
          <p:nvPr/>
        </p:nvPicPr>
        <p:blipFill>
          <a:blip r:embed="rId4"/>
          <a:stretch>
            <a:fillRect/>
          </a:stretch>
        </p:blipFill>
        <p:spPr>
          <a:xfrm>
            <a:off x="5793207" y="2480162"/>
            <a:ext cx="1976761" cy="1954297"/>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936238" y="4793756"/>
            <a:ext cx="3754151" cy="523220"/>
          </a:xfrm>
          <a:prstGeom prst="rect">
            <a:avLst/>
          </a:prstGeom>
        </p:spPr>
        <p:txBody>
          <a:bodyPr wrap="square">
            <a:spAutoFit/>
          </a:bodyPr>
          <a:lstStyle/>
          <a:p>
            <a:pPr>
              <a:buFontTx/>
              <a:buNone/>
            </a:pPr>
            <a:r>
              <a:rPr lang="en-US" sz="2800" b="1" dirty="0">
                <a:hlinkClick r:id="rId5"/>
              </a:rPr>
              <a:t>https://</a:t>
            </a:r>
            <a:r>
              <a:rPr lang="en-US" sz="2800" b="1" dirty="0" smtClean="0">
                <a:hlinkClick r:id="rId5"/>
              </a:rPr>
              <a:t>bit.ly/3iPAlsw</a:t>
            </a:r>
            <a:r>
              <a:rPr lang="en-US" sz="2800" b="1" dirty="0" smtClean="0"/>
              <a:t> </a:t>
            </a:r>
            <a:endParaRPr lang="en-US" sz="1400" b="1" dirty="0">
              <a:solidFill>
                <a:srgbClr val="C0C0C0"/>
              </a:solidFill>
            </a:endParaRPr>
          </a:p>
        </p:txBody>
      </p:sp>
      <p:pic>
        <p:nvPicPr>
          <p:cNvPr id="7" name="Content Placeholder 3"/>
          <p:cNvPicPr>
            <a:picLocks noChangeAspect="1"/>
          </p:cNvPicPr>
          <p:nvPr/>
        </p:nvPicPr>
        <p:blipFill rotWithShape="1">
          <a:blip r:embed="rId6" cstate="print">
            <a:extLst>
              <a:ext uri="{28A0092B-C50C-407E-A947-70E740481C1C}">
                <a14:useLocalDpi xmlns:a14="http://schemas.microsoft.com/office/drawing/2010/main" val="0"/>
              </a:ext>
            </a:extLst>
          </a:blip>
          <a:srcRect r="18736" b="9223"/>
          <a:stretch/>
        </p:blipFill>
        <p:spPr bwMode="auto">
          <a:xfrm rot="5400000">
            <a:off x="8240184" y="1699551"/>
            <a:ext cx="3948165" cy="3307766"/>
          </a:xfrm>
          <a:prstGeom prst="rect">
            <a:avLst/>
          </a:prstGeom>
          <a:noFill/>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bwMode="auto">
          <a:xfrm>
            <a:off x="0" y="5531928"/>
            <a:ext cx="12192000" cy="1946787"/>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8" name="Rectangle 7"/>
          <p:cNvSpPr/>
          <p:nvPr/>
        </p:nvSpPr>
        <p:spPr bwMode="auto">
          <a:xfrm>
            <a:off x="0" y="-1513414"/>
            <a:ext cx="12192000" cy="1946787"/>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22216527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Australian CASA-produced content</a:t>
            </a:r>
            <a:endParaRPr lang="en-US" dirty="0"/>
          </a:p>
        </p:txBody>
      </p:sp>
      <p:sp>
        <p:nvSpPr>
          <p:cNvPr id="5" name="Rectangle 4"/>
          <p:cNvSpPr/>
          <p:nvPr/>
        </p:nvSpPr>
        <p:spPr bwMode="auto">
          <a:xfrm>
            <a:off x="-1" y="5531928"/>
            <a:ext cx="12353366" cy="1946787"/>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6" name="Rectangle 5"/>
          <p:cNvSpPr/>
          <p:nvPr/>
        </p:nvSpPr>
        <p:spPr bwMode="auto">
          <a:xfrm>
            <a:off x="0" y="-1602299"/>
            <a:ext cx="12192000" cy="1946787"/>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pic>
        <p:nvPicPr>
          <p:cNvPr id="4" name="Content Placeholder 3"/>
          <p:cNvPicPr>
            <a:picLocks noGrp="1" noChangeAspect="1"/>
          </p:cNvPicPr>
          <p:nvPr>
            <p:ph idx="1"/>
          </p:nvPr>
        </p:nvPicPr>
        <p:blipFill>
          <a:blip r:embed="rId4"/>
          <a:stretch>
            <a:fillRect/>
          </a:stretch>
        </p:blipFill>
        <p:spPr>
          <a:xfrm>
            <a:off x="2003465" y="1349216"/>
            <a:ext cx="7780739" cy="4792311"/>
          </a:xfrm>
          <a:prstGeom prst="rect">
            <a:avLst/>
          </a:prstGeom>
        </p:spPr>
      </p:pic>
    </p:spTree>
    <p:custDataLst>
      <p:tags r:id="rId1"/>
    </p:custDataLst>
    <p:extLst>
      <p:ext uri="{BB962C8B-B14F-4D97-AF65-F5344CB8AC3E}">
        <p14:creationId xmlns:p14="http://schemas.microsoft.com/office/powerpoint/2010/main" val="31868059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Accessing CASA Content</a:t>
            </a:r>
            <a:endParaRPr lang="en-US" dirty="0"/>
          </a:p>
        </p:txBody>
      </p:sp>
      <p:sp>
        <p:nvSpPr>
          <p:cNvPr id="5" name="Rectangle 4"/>
          <p:cNvSpPr/>
          <p:nvPr/>
        </p:nvSpPr>
        <p:spPr bwMode="auto">
          <a:xfrm>
            <a:off x="0" y="5531928"/>
            <a:ext cx="12192000" cy="1946787"/>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6" name="Rectangle 5"/>
          <p:cNvSpPr/>
          <p:nvPr/>
        </p:nvSpPr>
        <p:spPr bwMode="auto">
          <a:xfrm>
            <a:off x="0" y="-701365"/>
            <a:ext cx="12192000" cy="1946787"/>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pic>
        <p:nvPicPr>
          <p:cNvPr id="4" name="Content Placeholder 3"/>
          <p:cNvPicPr>
            <a:picLocks noGrp="1" noChangeAspect="1"/>
          </p:cNvPicPr>
          <p:nvPr>
            <p:ph idx="1"/>
          </p:nvPr>
        </p:nvPicPr>
        <p:blipFill>
          <a:blip r:embed="rId4"/>
          <a:stretch>
            <a:fillRect/>
          </a:stretch>
        </p:blipFill>
        <p:spPr>
          <a:xfrm>
            <a:off x="1098691" y="714481"/>
            <a:ext cx="9994618" cy="579084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7142358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5531928"/>
            <a:ext cx="12192000" cy="1946787"/>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7" name="Rectangle 6"/>
          <p:cNvSpPr/>
          <p:nvPr/>
        </p:nvSpPr>
        <p:spPr bwMode="auto">
          <a:xfrm>
            <a:off x="0" y="-1646133"/>
            <a:ext cx="12192000" cy="1946787"/>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pic>
        <p:nvPicPr>
          <p:cNvPr id="4" name="Content Placeholder 3"/>
          <p:cNvPicPr>
            <a:picLocks noGrp="1" noChangeAspect="1"/>
          </p:cNvPicPr>
          <p:nvPr>
            <p:ph idx="1"/>
          </p:nvPr>
        </p:nvPicPr>
        <p:blipFill rotWithShape="1">
          <a:blip r:embed="rId4"/>
          <a:srcRect b="8567"/>
          <a:stretch/>
        </p:blipFill>
        <p:spPr>
          <a:xfrm>
            <a:off x="1014554" y="211782"/>
            <a:ext cx="4084601" cy="5979226"/>
          </a:xfrm>
          <a:prstGeom prst="rect">
            <a:avLst/>
          </a:prstGeom>
        </p:spPr>
      </p:pic>
      <p:pic>
        <p:nvPicPr>
          <p:cNvPr id="6" name="Picture 5"/>
          <p:cNvPicPr>
            <a:picLocks noChangeAspect="1"/>
          </p:cNvPicPr>
          <p:nvPr/>
        </p:nvPicPr>
        <p:blipFill rotWithShape="1">
          <a:blip r:embed="rId5"/>
          <a:srcRect t="2638" b="14588"/>
          <a:stretch/>
        </p:blipFill>
        <p:spPr>
          <a:xfrm>
            <a:off x="6113709" y="262486"/>
            <a:ext cx="4359193" cy="5928522"/>
          </a:xfrm>
          <a:prstGeom prst="rect">
            <a:avLst/>
          </a:prstGeom>
        </p:spPr>
      </p:pic>
    </p:spTree>
    <p:custDataLst>
      <p:tags r:id="rId1"/>
    </p:custDataLst>
    <p:extLst>
      <p:ext uri="{BB962C8B-B14F-4D97-AF65-F5344CB8AC3E}">
        <p14:creationId xmlns:p14="http://schemas.microsoft.com/office/powerpoint/2010/main" val="248331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stretch>
            <a:fillRect/>
          </a:stretch>
        </p:blipFill>
        <p:spPr>
          <a:xfrm>
            <a:off x="0" y="-1"/>
            <a:ext cx="12192000" cy="7508323"/>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2533128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Celebrate!</a:t>
            </a:r>
            <a:endParaRPr lang="en-US" dirty="0"/>
          </a:p>
        </p:txBody>
      </p:sp>
      <p:sp>
        <p:nvSpPr>
          <p:cNvPr id="4" name="Content Placeholder 4"/>
          <p:cNvSpPr txBox="1">
            <a:spLocks noGrp="1"/>
          </p:cNvSpPr>
          <p:nvPr>
            <p:ph idx="1"/>
          </p:nvPr>
        </p:nvSpPr>
        <p:spPr bwMode="auto">
          <a:xfrm>
            <a:off x="571500" y="1096646"/>
            <a:ext cx="10733617"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MS PGothic"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MS PGothic"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MS PGothic"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MS PGothic" pitchFamily="34" charset="-128"/>
              </a:defRPr>
            </a:lvl9pPr>
          </a:lstStyle>
          <a:p>
            <a:pPr marL="0" indent="0" algn="l">
              <a:spcBef>
                <a:spcPct val="20000"/>
              </a:spcBef>
              <a:buNone/>
            </a:pPr>
            <a:r>
              <a:rPr lang="en-US" altLang="en-US" sz="2800" b="1" dirty="0" smtClean="0"/>
              <a:t>US General Aviation has never been safer</a:t>
            </a:r>
            <a:endParaRPr lang="en-US" altLang="en-US" sz="2800" b="1" dirty="0"/>
          </a:p>
          <a:p>
            <a:pPr marL="457200" lvl="1" indent="0" algn="l">
              <a:spcBef>
                <a:spcPct val="20000"/>
              </a:spcBef>
              <a:buNone/>
            </a:pPr>
            <a:r>
              <a:rPr lang="en-US" altLang="en-US" b="1" dirty="0" smtClean="0"/>
              <a:t>&lt; 6 accidents/100,000 hours</a:t>
            </a:r>
            <a:endParaRPr lang="en-US" altLang="en-US" b="1" dirty="0"/>
          </a:p>
          <a:p>
            <a:pPr marL="57150" indent="0">
              <a:buNone/>
            </a:pPr>
            <a:r>
              <a:rPr lang="en-US" altLang="en-US" b="1" dirty="0" smtClean="0"/>
              <a:t>    ±1 fatal accidents/100,000 hours</a:t>
            </a:r>
          </a:p>
          <a:p>
            <a:pPr marL="57150" indent="0">
              <a:buNone/>
            </a:pPr>
            <a:endParaRPr lang="en-US" altLang="en-US" sz="2800" dirty="0" smtClean="0"/>
          </a:p>
          <a:p>
            <a:pPr lvl="1" algn="l">
              <a:spcBef>
                <a:spcPct val="20000"/>
              </a:spcBef>
              <a:buFontTx/>
              <a:buChar char="–"/>
            </a:pPr>
            <a:endParaRPr lang="en-US" altLang="en-US" u="sng" dirty="0"/>
          </a:p>
        </p:txBody>
      </p:sp>
      <p:pic>
        <p:nvPicPr>
          <p:cNvPr id="5" name="Picture 4" descr="File:Fireworks4 amk.jpg - Wikimedia Commons"/>
          <p:cNvPicPr>
            <a:picLocks noChangeAspect="1"/>
          </p:cNvPicPr>
          <p:nvPr/>
        </p:nvPicPr>
        <p:blipFill rotWithShape="1">
          <a:blip r:embed="rId4" cstate="print">
            <a:extLst>
              <a:ext uri="{28A0092B-C50C-407E-A947-70E740481C1C}">
                <a14:useLocalDpi xmlns:a14="http://schemas.microsoft.com/office/drawing/2010/main" val="0"/>
              </a:ext>
            </a:extLst>
          </a:blip>
          <a:srcRect r="14054" b="13295"/>
          <a:stretch/>
        </p:blipFill>
        <p:spPr>
          <a:xfrm>
            <a:off x="6558793" y="2104697"/>
            <a:ext cx="5309358" cy="3569905"/>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522454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endParaRPr lang="en-US"/>
          </a:p>
        </p:txBody>
      </p:sp>
      <p:pic>
        <p:nvPicPr>
          <p:cNvPr id="6" name="Picture 5"/>
          <p:cNvPicPr>
            <a:picLocks noChangeAspect="1"/>
          </p:cNvPicPr>
          <p:nvPr/>
        </p:nvPicPr>
        <p:blipFill rotWithShape="1">
          <a:blip r:embed="rId4"/>
          <a:srcRect t="2459" b="14396"/>
          <a:stretch/>
        </p:blipFill>
        <p:spPr>
          <a:xfrm>
            <a:off x="-1" y="0"/>
            <a:ext cx="12192001" cy="6858000"/>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bwMode="auto">
          <a:xfrm>
            <a:off x="6921500" y="3759200"/>
            <a:ext cx="4597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8" name="Rectangle 7"/>
          <p:cNvSpPr/>
          <p:nvPr/>
        </p:nvSpPr>
        <p:spPr bwMode="auto">
          <a:xfrm>
            <a:off x="7134388" y="4658056"/>
            <a:ext cx="5718014" cy="713096"/>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288363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rotWithShape="1">
          <a:blip r:embed="rId4"/>
          <a:srcRect l="12593" t="2728" r="5130" b="5298"/>
          <a:stretch/>
        </p:blipFill>
        <p:spPr>
          <a:xfrm>
            <a:off x="-34289" y="91439"/>
            <a:ext cx="12287250" cy="6549391"/>
          </a:xfrm>
          <a:prstGeom prst="rect">
            <a:avLst/>
          </a:prstGeom>
        </p:spPr>
      </p:pic>
      <p:sp>
        <p:nvSpPr>
          <p:cNvPr id="4" name="Rectangle 3"/>
          <p:cNvSpPr/>
          <p:nvPr/>
        </p:nvSpPr>
        <p:spPr bwMode="auto">
          <a:xfrm>
            <a:off x="0" y="5458314"/>
            <a:ext cx="12252961" cy="1989749"/>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5" name="Rectangle 4"/>
          <p:cNvSpPr/>
          <p:nvPr/>
        </p:nvSpPr>
        <p:spPr bwMode="auto">
          <a:xfrm>
            <a:off x="-34289" y="-1602299"/>
            <a:ext cx="12287250" cy="1946787"/>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20083386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rotWithShape="1">
          <a:blip r:embed="rId4"/>
          <a:srcRect l="15056" r="14403"/>
          <a:stretch/>
        </p:blipFill>
        <p:spPr>
          <a:xfrm>
            <a:off x="-17929" y="0"/>
            <a:ext cx="12263717" cy="6858000"/>
          </a:xfrm>
          <a:prstGeom prst="rect">
            <a:avLst/>
          </a:prstGeom>
        </p:spPr>
      </p:pic>
    </p:spTree>
    <p:custDataLst>
      <p:tags r:id="rId1"/>
    </p:custDataLst>
    <p:extLst>
      <p:ext uri="{BB962C8B-B14F-4D97-AF65-F5344CB8AC3E}">
        <p14:creationId xmlns:p14="http://schemas.microsoft.com/office/powerpoint/2010/main" val="21359578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rotWithShape="1">
          <a:blip r:embed="rId4"/>
          <a:srcRect l="13302" t="278" r="19507" b="-278"/>
          <a:stretch/>
        </p:blipFill>
        <p:spPr>
          <a:xfrm>
            <a:off x="1" y="0"/>
            <a:ext cx="12281646" cy="6992471"/>
          </a:xfrm>
          <a:prstGeom prst="rect">
            <a:avLst/>
          </a:prstGeom>
        </p:spPr>
      </p:pic>
    </p:spTree>
    <p:custDataLst>
      <p:tags r:id="rId1"/>
    </p:custDataLst>
    <p:extLst>
      <p:ext uri="{BB962C8B-B14F-4D97-AF65-F5344CB8AC3E}">
        <p14:creationId xmlns:p14="http://schemas.microsoft.com/office/powerpoint/2010/main" val="25074347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bwMode="auto">
          <a:xfrm>
            <a:off x="0" y="0"/>
            <a:ext cx="12275820" cy="6858000"/>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pic>
        <p:nvPicPr>
          <p:cNvPr id="4" name="Content Placeholder 3"/>
          <p:cNvPicPr>
            <a:picLocks noGrp="1" noChangeAspect="1"/>
          </p:cNvPicPr>
          <p:nvPr>
            <p:ph idx="1"/>
          </p:nvPr>
        </p:nvPicPr>
        <p:blipFill rotWithShape="1">
          <a:blip r:embed="rId4"/>
          <a:srcRect l="3526" r="13318"/>
          <a:stretch/>
        </p:blipFill>
        <p:spPr>
          <a:xfrm>
            <a:off x="160020" y="155052"/>
            <a:ext cx="11860530" cy="6577218"/>
          </a:xfrm>
          <a:prstGeom prst="rect">
            <a:avLst/>
          </a:prstGeom>
        </p:spPr>
      </p:pic>
    </p:spTree>
    <p:custDataLst>
      <p:tags r:id="rId1"/>
    </p:custDataLst>
    <p:extLst>
      <p:ext uri="{BB962C8B-B14F-4D97-AF65-F5344CB8AC3E}">
        <p14:creationId xmlns:p14="http://schemas.microsoft.com/office/powerpoint/2010/main" val="23521166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4"/>
          <a:srcRect l="3620" r="9093"/>
          <a:stretch/>
        </p:blipFill>
        <p:spPr>
          <a:xfrm>
            <a:off x="-53788" y="0"/>
            <a:ext cx="12299576" cy="6858000"/>
          </a:xfrm>
          <a:prstGeom prst="rect">
            <a:avLst/>
          </a:prstGeom>
        </p:spPr>
      </p:pic>
    </p:spTree>
    <p:custDataLst>
      <p:tags r:id="rId1"/>
    </p:custDataLst>
    <p:extLst>
      <p:ext uri="{BB962C8B-B14F-4D97-AF65-F5344CB8AC3E}">
        <p14:creationId xmlns:p14="http://schemas.microsoft.com/office/powerpoint/2010/main" val="24879436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Rectangle 5"/>
          <p:cNvSpPr/>
          <p:nvPr/>
        </p:nvSpPr>
        <p:spPr bwMode="auto">
          <a:xfrm>
            <a:off x="0" y="0"/>
            <a:ext cx="12192000" cy="6858000"/>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pic>
        <p:nvPicPr>
          <p:cNvPr id="5" name="Picture 4"/>
          <p:cNvPicPr>
            <a:picLocks noChangeAspect="1"/>
          </p:cNvPicPr>
          <p:nvPr/>
        </p:nvPicPr>
        <p:blipFill>
          <a:blip r:embed="rId4"/>
          <a:stretch>
            <a:fillRect/>
          </a:stretch>
        </p:blipFill>
        <p:spPr>
          <a:xfrm>
            <a:off x="5567312" y="1638528"/>
            <a:ext cx="5961300" cy="3439997"/>
          </a:xfrm>
          <a:prstGeom prst="rect">
            <a:avLst/>
          </a:prstGeom>
        </p:spPr>
      </p:pic>
      <p:pic>
        <p:nvPicPr>
          <p:cNvPr id="8" name="Picture 7"/>
          <p:cNvPicPr>
            <a:picLocks noChangeAspect="1"/>
          </p:cNvPicPr>
          <p:nvPr/>
        </p:nvPicPr>
        <p:blipFill>
          <a:blip r:embed="rId5"/>
          <a:stretch>
            <a:fillRect/>
          </a:stretch>
        </p:blipFill>
        <p:spPr>
          <a:xfrm>
            <a:off x="0" y="782150"/>
            <a:ext cx="5410955" cy="4296375"/>
          </a:xfrm>
          <a:prstGeom prst="rect">
            <a:avLst/>
          </a:prstGeom>
        </p:spPr>
      </p:pic>
    </p:spTree>
    <p:custDataLst>
      <p:tags r:id="rId1"/>
    </p:custDataLst>
    <p:extLst>
      <p:ext uri="{BB962C8B-B14F-4D97-AF65-F5344CB8AC3E}">
        <p14:creationId xmlns:p14="http://schemas.microsoft.com/office/powerpoint/2010/main" val="6683636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bwMode="auto">
          <a:xfrm>
            <a:off x="0" y="0"/>
            <a:ext cx="12192000" cy="6858000"/>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pic>
        <p:nvPicPr>
          <p:cNvPr id="4" name="Content Placeholder 3"/>
          <p:cNvPicPr>
            <a:picLocks noGrp="1" noChangeAspect="1"/>
          </p:cNvPicPr>
          <p:nvPr>
            <p:ph idx="1"/>
          </p:nvPr>
        </p:nvPicPr>
        <p:blipFill>
          <a:blip r:embed="rId4"/>
          <a:stretch>
            <a:fillRect/>
          </a:stretch>
        </p:blipFill>
        <p:spPr>
          <a:xfrm>
            <a:off x="104503" y="954088"/>
            <a:ext cx="11868151" cy="4645895"/>
          </a:xfrm>
          <a:prstGeom prst="rect">
            <a:avLst/>
          </a:prstGeom>
        </p:spPr>
      </p:pic>
    </p:spTree>
    <p:custDataLst>
      <p:tags r:id="rId1"/>
    </p:custDataLst>
    <p:extLst>
      <p:ext uri="{BB962C8B-B14F-4D97-AF65-F5344CB8AC3E}">
        <p14:creationId xmlns:p14="http://schemas.microsoft.com/office/powerpoint/2010/main" val="11661803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4"/>
          <a:srcRect l="-1494" t="-9496" r="537" b="-9045"/>
          <a:stretch/>
        </p:blipFill>
        <p:spPr>
          <a:xfrm>
            <a:off x="-169817" y="13063"/>
            <a:ext cx="12361817" cy="6858000"/>
          </a:xfrm>
          <a:prstGeom prst="rect">
            <a:avLst/>
          </a:prstGeom>
          <a:solidFill>
            <a:schemeClr val="bg1"/>
          </a:solidFill>
        </p:spPr>
      </p:pic>
      <p:sp>
        <p:nvSpPr>
          <p:cNvPr id="5" name="Rectangle 4"/>
          <p:cNvSpPr/>
          <p:nvPr/>
        </p:nvSpPr>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19316828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5" name="Rectangle 4"/>
          <p:cNvSpPr/>
          <p:nvPr/>
        </p:nvSpPr>
        <p:spPr bwMode="auto">
          <a:xfrm>
            <a:off x="0" y="0"/>
            <a:ext cx="12192000" cy="6858000"/>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pic>
        <p:nvPicPr>
          <p:cNvPr id="4" name="Picture 3"/>
          <p:cNvPicPr>
            <a:picLocks noChangeAspect="1"/>
          </p:cNvPicPr>
          <p:nvPr/>
        </p:nvPicPr>
        <p:blipFill>
          <a:blip r:embed="rId4"/>
          <a:stretch>
            <a:fillRect/>
          </a:stretch>
        </p:blipFill>
        <p:spPr>
          <a:xfrm>
            <a:off x="0" y="1058091"/>
            <a:ext cx="12190540" cy="4454434"/>
          </a:xfrm>
          <a:prstGeom prst="rect">
            <a:avLst/>
          </a:prstGeom>
        </p:spPr>
      </p:pic>
    </p:spTree>
    <p:custDataLst>
      <p:tags r:id="rId1"/>
    </p:custDataLst>
    <p:extLst>
      <p:ext uri="{BB962C8B-B14F-4D97-AF65-F5344CB8AC3E}">
        <p14:creationId xmlns:p14="http://schemas.microsoft.com/office/powerpoint/2010/main" val="32874572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all have a part</a:t>
            </a:r>
            <a:endParaRPr lang="en-US" dirty="0"/>
          </a:p>
        </p:txBody>
      </p:sp>
      <p:pic>
        <p:nvPicPr>
          <p:cNvPr id="6" name="Content Placeholder 5"/>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30224"/>
          <a:stretch/>
        </p:blipFill>
        <p:spPr>
          <a:xfrm>
            <a:off x="7095066" y="1271059"/>
            <a:ext cx="4595812" cy="4391025"/>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4469" t="7128" r="9900" b="12672"/>
          <a:stretch/>
        </p:blipFill>
        <p:spPr>
          <a:xfrm>
            <a:off x="1159654" y="1727200"/>
            <a:ext cx="4781701" cy="3522133"/>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4840439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bwMode="auto">
          <a:xfrm>
            <a:off x="0" y="0"/>
            <a:ext cx="12192000" cy="6858000"/>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pic>
        <p:nvPicPr>
          <p:cNvPr id="4" name="Content Placeholder 3"/>
          <p:cNvPicPr>
            <a:picLocks noGrp="1" noChangeAspect="1"/>
          </p:cNvPicPr>
          <p:nvPr>
            <p:ph idx="1"/>
          </p:nvPr>
        </p:nvPicPr>
        <p:blipFill rotWithShape="1">
          <a:blip r:embed="rId4"/>
          <a:srcRect l="6652" t="2246" r="3002"/>
          <a:stretch/>
        </p:blipFill>
        <p:spPr>
          <a:xfrm>
            <a:off x="0" y="649288"/>
            <a:ext cx="12142534" cy="5590903"/>
          </a:xfrm>
          <a:prstGeom prst="rect">
            <a:avLst/>
          </a:prstGeom>
        </p:spPr>
      </p:pic>
    </p:spTree>
    <p:custDataLst>
      <p:tags r:id="rId1"/>
    </p:custDataLst>
    <p:extLst>
      <p:ext uri="{BB962C8B-B14F-4D97-AF65-F5344CB8AC3E}">
        <p14:creationId xmlns:p14="http://schemas.microsoft.com/office/powerpoint/2010/main" val="42730700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4"/>
          <a:srcRect l="613" t="1437" b="1795"/>
          <a:stretch/>
        </p:blipFill>
        <p:spPr>
          <a:xfrm>
            <a:off x="0" y="-85543"/>
            <a:ext cx="12208118" cy="7040881"/>
          </a:xfrm>
          <a:prstGeom prst="rect">
            <a:avLst/>
          </a:prstGeom>
        </p:spPr>
      </p:pic>
    </p:spTree>
    <p:custDataLst>
      <p:tags r:id="rId1"/>
    </p:custDataLst>
    <p:extLst>
      <p:ext uri="{BB962C8B-B14F-4D97-AF65-F5344CB8AC3E}">
        <p14:creationId xmlns:p14="http://schemas.microsoft.com/office/powerpoint/2010/main" val="6324376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endParaRPr lang="en-US" dirty="0"/>
          </a:p>
        </p:txBody>
      </p:sp>
      <p:pic>
        <p:nvPicPr>
          <p:cNvPr id="5" name="Picture 4" descr="Rodin_Think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6843" y="954088"/>
            <a:ext cx="2540000" cy="3162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6775439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for attending	</a:t>
            </a:r>
            <a:endParaRPr lang="en-US" dirty="0"/>
          </a:p>
        </p:txBody>
      </p:sp>
      <p:sp>
        <p:nvSpPr>
          <p:cNvPr id="3" name="Content Placeholder 2"/>
          <p:cNvSpPr>
            <a:spLocks noGrp="1"/>
          </p:cNvSpPr>
          <p:nvPr>
            <p:ph idx="1"/>
          </p:nvPr>
        </p:nvSpPr>
        <p:spPr>
          <a:xfrm>
            <a:off x="571500" y="1150653"/>
            <a:ext cx="8050213" cy="4391025"/>
          </a:xfrm>
        </p:spPr>
        <p:txBody>
          <a:bodyPr/>
          <a:lstStyle/>
          <a:p>
            <a:r>
              <a:rPr lang="en-US" dirty="0" smtClean="0"/>
              <a:t>You are vital members of our GA safety community</a:t>
            </a:r>
            <a:endParaRPr lang="en-US" dirty="0"/>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4173" y="1816532"/>
            <a:ext cx="2547540" cy="19119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6064" y="2998382"/>
            <a:ext cx="4863102" cy="21076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nvGrpSpPr>
          <p:cNvPr id="8" name="Group 7"/>
          <p:cNvGrpSpPr/>
          <p:nvPr/>
        </p:nvGrpSpPr>
        <p:grpSpPr>
          <a:xfrm>
            <a:off x="8835769" y="3728459"/>
            <a:ext cx="3025810" cy="1896171"/>
            <a:chOff x="6837353" y="2158410"/>
            <a:chExt cx="5177733" cy="4191780"/>
          </a:xfrm>
        </p:grpSpPr>
        <p:pic>
          <p:nvPicPr>
            <p:cNvPr id="9" name="DA40435A-344D-4FC2-9E65-482510AA9235" descr="2D5DBBC8-94E1-4F4B-B5EF-F45345C9D166@fios-route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506" t="17022" r="2686"/>
            <a:stretch/>
          </p:blipFill>
          <p:spPr bwMode="auto">
            <a:xfrm>
              <a:off x="6837353" y="2158410"/>
              <a:ext cx="5177733" cy="4191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35401" y="3187336"/>
              <a:ext cx="763260" cy="643039"/>
            </a:xfrm>
            <a:prstGeom prst="rect">
              <a:avLst/>
            </a:prstGeom>
          </p:spPr>
        </p:pic>
      </p:grpSp>
    </p:spTree>
    <p:custDataLst>
      <p:tags r:id="rId1"/>
    </p:custDataLst>
    <p:extLst>
      <p:ext uri="{BB962C8B-B14F-4D97-AF65-F5344CB8AC3E}">
        <p14:creationId xmlns:p14="http://schemas.microsoft.com/office/powerpoint/2010/main" val="26899243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307536" y="400418"/>
            <a:ext cx="4940269" cy="1395412"/>
          </a:xfrm>
        </p:spPr>
        <p:txBody>
          <a:bodyPr/>
          <a:lstStyle/>
          <a:p>
            <a:r>
              <a:rPr lang="en-US" dirty="0"/>
              <a:t>The National FAA Safety Team Presents</a:t>
            </a:r>
          </a:p>
        </p:txBody>
      </p:sp>
      <p:sp>
        <p:nvSpPr>
          <p:cNvPr id="32786" name="Text Box 18"/>
          <p:cNvSpPr txBox="1">
            <a:spLocks noChangeArrowheads="1"/>
          </p:cNvSpPr>
          <p:nvPr/>
        </p:nvSpPr>
        <p:spPr bwMode="auto">
          <a:xfrm>
            <a:off x="2642106" y="3750144"/>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 </a:t>
            </a:r>
          </a:p>
        </p:txBody>
      </p:sp>
      <p:sp>
        <p:nvSpPr>
          <p:cNvPr id="5" name="Rectangle 12"/>
          <p:cNvSpPr txBox="1">
            <a:spLocks noChangeArrowheads="1"/>
          </p:cNvSpPr>
          <p:nvPr/>
        </p:nvSpPr>
        <p:spPr bwMode="auto">
          <a:xfrm>
            <a:off x="307536" y="1932255"/>
            <a:ext cx="7114538" cy="1050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fontAlgn="base">
              <a:spcBef>
                <a:spcPct val="20000"/>
              </a:spcBef>
              <a:spcAft>
                <a:spcPct val="0"/>
              </a:spcAft>
              <a:buFontTx/>
              <a:buNone/>
              <a:defRPr sz="3200" b="1" baseline="0">
                <a:solidFill>
                  <a:schemeClr val="bg2"/>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kern="0" dirty="0" smtClean="0"/>
              <a:t>Topic of the Month – May</a:t>
            </a:r>
          </a:p>
          <a:p>
            <a:r>
              <a:rPr lang="en-US" dirty="0" smtClean="0"/>
              <a:t>Human Factors Training</a:t>
            </a:r>
            <a:endParaRPr lang="en-US" i="1" dirty="0"/>
          </a:p>
        </p:txBody>
      </p:sp>
    </p:spTree>
    <p:custDataLst>
      <p:tags r:id="rId1"/>
    </p:custDataLst>
    <p:extLst>
      <p:ext uri="{BB962C8B-B14F-4D97-AF65-F5344CB8AC3E}">
        <p14:creationId xmlns:p14="http://schemas.microsoft.com/office/powerpoint/2010/main" val="1659240369"/>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system in equilibrium</a:t>
            </a:r>
            <a:endParaRPr lang="en-US" dirty="0"/>
          </a:p>
        </p:txBody>
      </p:sp>
      <p:sp>
        <p:nvSpPr>
          <p:cNvPr id="6" name="TextBox 1"/>
          <p:cNvSpPr txBox="1"/>
          <p:nvPr/>
        </p:nvSpPr>
        <p:spPr bwMode="auto">
          <a:xfrm>
            <a:off x="10853951" y="5377843"/>
            <a:ext cx="601729" cy="276999"/>
          </a:xfrm>
          <a:prstGeom prst="rect">
            <a:avLst/>
          </a:prstGeom>
          <a:solidFill>
            <a:schemeClr val="tx1">
              <a:lumMod val="75000"/>
              <a:lumOff val="25000"/>
            </a:schemeClr>
          </a:solidFill>
          <a:ln>
            <a:noFill/>
          </a:ln>
          <a:effectLst/>
          <a:ex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buFontTx/>
              <a:buNone/>
            </a:pPr>
            <a:r>
              <a:rPr lang="en-US" sz="1200" b="1" dirty="0" smtClean="0">
                <a:solidFill>
                  <a:srgbClr val="C0C0C0"/>
                </a:solidFill>
              </a:rPr>
              <a:t>2018</a:t>
            </a:r>
            <a:endParaRPr lang="en-US" sz="1200" b="1" dirty="0">
              <a:solidFill>
                <a:srgbClr val="C0C0C0"/>
              </a:solidFill>
            </a:endParaRPr>
          </a:p>
        </p:txBody>
      </p:sp>
      <p:sp>
        <p:nvSpPr>
          <p:cNvPr id="7" name="TextBox 1"/>
          <p:cNvSpPr txBox="1"/>
          <p:nvPr/>
        </p:nvSpPr>
        <p:spPr bwMode="auto">
          <a:xfrm>
            <a:off x="10014210" y="5377844"/>
            <a:ext cx="601729" cy="276999"/>
          </a:xfrm>
          <a:prstGeom prst="rect">
            <a:avLst/>
          </a:prstGeom>
          <a:solidFill>
            <a:schemeClr val="tx1">
              <a:lumMod val="75000"/>
              <a:lumOff val="25000"/>
            </a:schemeClr>
          </a:solidFill>
          <a:ln>
            <a:noFill/>
          </a:ln>
          <a:effectLst/>
          <a:ex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buFontTx/>
              <a:buNone/>
            </a:pPr>
            <a:r>
              <a:rPr lang="en-US" sz="1200" b="1" dirty="0" smtClean="0">
                <a:solidFill>
                  <a:srgbClr val="C0C0C0"/>
                </a:solidFill>
              </a:rPr>
              <a:t>2015</a:t>
            </a:r>
            <a:endParaRPr lang="en-US" sz="1200" b="1" dirty="0">
              <a:solidFill>
                <a:srgbClr val="C0C0C0"/>
              </a:solidFill>
            </a:endParaRPr>
          </a:p>
        </p:txBody>
      </p:sp>
      <p:sp>
        <p:nvSpPr>
          <p:cNvPr id="10" name="TextBox 9"/>
          <p:cNvSpPr txBox="1"/>
          <p:nvPr/>
        </p:nvSpPr>
        <p:spPr bwMode="auto">
          <a:xfrm>
            <a:off x="4063977" y="1416477"/>
            <a:ext cx="449317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dirty="0" smtClean="0">
                <a:solidFill>
                  <a:srgbClr val="C0C0C0"/>
                </a:solidFill>
              </a:rPr>
              <a:t>Data source: US DOT Bureau of Transportation Statistics</a:t>
            </a:r>
            <a:endParaRPr lang="en-US" sz="1200" b="1" dirty="0">
              <a:solidFill>
                <a:srgbClr val="C0C0C0"/>
              </a:solidFill>
            </a:endParaRPr>
          </a:p>
        </p:txBody>
      </p:sp>
      <p:sp>
        <p:nvSpPr>
          <p:cNvPr id="11" name="TextBox 10"/>
          <p:cNvSpPr txBox="1"/>
          <p:nvPr/>
        </p:nvSpPr>
        <p:spPr bwMode="auto">
          <a:xfrm>
            <a:off x="2634853" y="2243509"/>
            <a:ext cx="2349180" cy="278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dirty="0" smtClean="0">
                <a:solidFill>
                  <a:srgbClr val="C0C0C0"/>
                </a:solidFill>
              </a:rPr>
              <a:t>Accident Prevention Program</a:t>
            </a:r>
            <a:endParaRPr lang="en-US" sz="1200" b="1" dirty="0">
              <a:solidFill>
                <a:srgbClr val="C0C0C0"/>
              </a:solidFill>
            </a:endParaRPr>
          </a:p>
        </p:txBody>
      </p:sp>
      <p:sp>
        <p:nvSpPr>
          <p:cNvPr id="12" name="TextBox 11"/>
          <p:cNvSpPr txBox="1"/>
          <p:nvPr/>
        </p:nvSpPr>
        <p:spPr bwMode="auto">
          <a:xfrm>
            <a:off x="6323882" y="3162786"/>
            <a:ext cx="197270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dirty="0" smtClean="0">
                <a:solidFill>
                  <a:srgbClr val="C0C0C0"/>
                </a:solidFill>
              </a:rPr>
              <a:t>Aviation Safety Program</a:t>
            </a:r>
            <a:endParaRPr lang="en-US" sz="1200" b="1" dirty="0">
              <a:solidFill>
                <a:srgbClr val="C0C0C0"/>
              </a:solidFill>
            </a:endParaRPr>
          </a:p>
        </p:txBody>
      </p:sp>
      <p:sp>
        <p:nvSpPr>
          <p:cNvPr id="13" name="TextBox 12"/>
          <p:cNvSpPr txBox="1"/>
          <p:nvPr/>
        </p:nvSpPr>
        <p:spPr bwMode="auto">
          <a:xfrm>
            <a:off x="8085520" y="3439785"/>
            <a:ext cx="102947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i="1" dirty="0" smtClean="0">
                <a:solidFill>
                  <a:srgbClr val="C0C0C0"/>
                </a:solidFill>
              </a:rPr>
              <a:t>FAASTeam</a:t>
            </a:r>
            <a:endParaRPr lang="en-US" sz="1200" b="1" i="1" dirty="0">
              <a:solidFill>
                <a:srgbClr val="C0C0C0"/>
              </a:solidFill>
            </a:endParaRPr>
          </a:p>
        </p:txBody>
      </p:sp>
      <p:cxnSp>
        <p:nvCxnSpPr>
          <p:cNvPr id="14" name="Straight Connector 13"/>
          <p:cNvCxnSpPr/>
          <p:nvPr/>
        </p:nvCxnSpPr>
        <p:spPr bwMode="auto">
          <a:xfrm>
            <a:off x="3426488" y="3511899"/>
            <a:ext cx="20097" cy="1780060"/>
          </a:xfrm>
          <a:prstGeom prst="line">
            <a:avLst/>
          </a:prstGeom>
          <a:noFill/>
          <a:ln w="53975" cap="flat" cmpd="sng" algn="ctr">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Connector 19"/>
          <p:cNvCxnSpPr/>
          <p:nvPr/>
        </p:nvCxnSpPr>
        <p:spPr bwMode="auto">
          <a:xfrm>
            <a:off x="8598449" y="4366358"/>
            <a:ext cx="1807" cy="925601"/>
          </a:xfrm>
          <a:prstGeom prst="line">
            <a:avLst/>
          </a:prstGeom>
          <a:noFill/>
          <a:ln w="53975" cap="flat" cmpd="sng" algn="ctr">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a:off x="7310234" y="4064000"/>
            <a:ext cx="5084" cy="1227959"/>
          </a:xfrm>
          <a:prstGeom prst="line">
            <a:avLst/>
          </a:prstGeom>
          <a:noFill/>
          <a:ln w="53975" cap="flat" cmpd="sng" algn="ctr">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5" name="Chart 4"/>
          <p:cNvGraphicFramePr>
            <a:graphicFrameLocks/>
          </p:cNvGraphicFramePr>
          <p:nvPr>
            <p:extLst/>
          </p:nvPr>
        </p:nvGraphicFramePr>
        <p:xfrm>
          <a:off x="878305" y="1094874"/>
          <a:ext cx="10864516" cy="4572000"/>
        </p:xfrm>
        <a:graphic>
          <a:graphicData uri="http://schemas.openxmlformats.org/drawingml/2006/chart">
            <c:chart xmlns:c="http://schemas.openxmlformats.org/drawingml/2006/chart" xmlns:r="http://schemas.openxmlformats.org/officeDocument/2006/relationships" r:id="rId4"/>
          </a:graphicData>
        </a:graphic>
      </p:graphicFrame>
      <p:cxnSp>
        <p:nvCxnSpPr>
          <p:cNvPr id="4" name="Straight Connector 3"/>
          <p:cNvCxnSpPr/>
          <p:nvPr/>
        </p:nvCxnSpPr>
        <p:spPr bwMode="auto">
          <a:xfrm>
            <a:off x="4963924" y="2577016"/>
            <a:ext cx="17895" cy="2769476"/>
          </a:xfrm>
          <a:prstGeom prst="line">
            <a:avLst/>
          </a:prstGeom>
          <a:noFill/>
          <a:ln w="571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a:off x="4963924" y="2608277"/>
            <a:ext cx="6761002" cy="0"/>
          </a:xfrm>
          <a:prstGeom prst="line">
            <a:avLst/>
          </a:prstGeom>
          <a:noFill/>
          <a:ln w="571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6" name="A859FEA3-A308-4E2F-91D9-3C2F84A380A3" descr="184CABDD-AD7B-4538-BAFB-2F8D1C5CB986@fios-rout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53416" y="2739955"/>
            <a:ext cx="609599" cy="8140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rotWithShape="1">
          <a:blip r:embed="rId6"/>
          <a:srcRect b="9246"/>
          <a:stretch/>
        </p:blipFill>
        <p:spPr>
          <a:xfrm>
            <a:off x="6573265" y="3824903"/>
            <a:ext cx="895439" cy="478193"/>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3223" y="3872985"/>
            <a:ext cx="647851" cy="545896"/>
          </a:xfrm>
          <a:prstGeom prst="rect">
            <a:avLst/>
          </a:prstGeom>
          <a:solidFill>
            <a:schemeClr val="bg1"/>
          </a:solidFill>
        </p:spPr>
      </p:pic>
    </p:spTree>
    <p:custDataLst>
      <p:tags r:id="rId1"/>
    </p:custDataLst>
    <p:extLst>
      <p:ext uri="{BB962C8B-B14F-4D97-AF65-F5344CB8AC3E}">
        <p14:creationId xmlns:p14="http://schemas.microsoft.com/office/powerpoint/2010/main" val="275370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14966" y="0"/>
            <a:ext cx="12406966" cy="6965315"/>
          </a:xfrm>
          <a:effectLst>
            <a:glow rad="101600">
              <a:schemeClr val="accent2">
                <a:satMod val="175000"/>
                <a:alpha val="40000"/>
              </a:schemeClr>
            </a:glow>
            <a:innerShdw blurRad="63500" dist="50800" dir="2700000">
              <a:prstClr val="black">
                <a:alpha val="50000"/>
              </a:prstClr>
            </a:innerShdw>
          </a:effectLst>
          <a:scene3d>
            <a:camera prst="orthographicFront"/>
            <a:lightRig rig="threePt" dir="t"/>
          </a:scene3d>
          <a:sp3d extrusionH="76200" contourW="12700">
            <a:bevelT w="165100" prst="coolSlant"/>
            <a:extrusionClr>
              <a:srgbClr val="FFC000"/>
            </a:extrusionClr>
            <a:contourClr>
              <a:srgbClr val="FFC000"/>
            </a:contourClr>
          </a:sp3d>
        </p:spPr>
      </p:pic>
      <p:sp>
        <p:nvSpPr>
          <p:cNvPr id="6" name="TextBox 5"/>
          <p:cNvSpPr txBox="1"/>
          <p:nvPr/>
        </p:nvSpPr>
        <p:spPr bwMode="auto">
          <a:xfrm>
            <a:off x="1447227" y="954088"/>
            <a:ext cx="9357789" cy="2123658"/>
          </a:xfrm>
          <a:prstGeom prst="rect">
            <a:avLst/>
          </a:prstGeom>
          <a:noFill/>
          <a:ln>
            <a:noFill/>
          </a:ln>
          <a:effectLst>
            <a:glow rad="228600">
              <a:srgbClr val="FC9204">
                <a:alpha val="40000"/>
              </a:srgb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rtlCol="0">
            <a:spAutoFit/>
          </a:bodyPr>
          <a:lstStyle/>
          <a:p>
            <a:pPr algn="ctr">
              <a:buFontTx/>
              <a:buNone/>
            </a:pPr>
            <a:r>
              <a:rPr lang="en-US" sz="6600" b="1" dirty="0" smtClean="0">
                <a:solidFill>
                  <a:srgbClr val="FFC000"/>
                </a:solidFill>
              </a:rPr>
              <a:t>Human Factors</a:t>
            </a:r>
            <a:br>
              <a:rPr lang="en-US" sz="6600" b="1" dirty="0" smtClean="0">
                <a:solidFill>
                  <a:srgbClr val="FFC000"/>
                </a:solidFill>
              </a:rPr>
            </a:br>
            <a:r>
              <a:rPr lang="en-US" sz="6600" b="1" dirty="0" smtClean="0">
                <a:solidFill>
                  <a:srgbClr val="FFC000"/>
                </a:solidFill>
              </a:rPr>
              <a:t>The Final Frontier</a:t>
            </a:r>
            <a:endParaRPr lang="en-US" sz="6600" b="1" dirty="0">
              <a:solidFill>
                <a:srgbClr val="FFC000"/>
              </a:solidFill>
            </a:endParaRPr>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8153" r="14221"/>
          <a:stretch/>
        </p:blipFill>
        <p:spPr>
          <a:xfrm>
            <a:off x="8650818" y="3272920"/>
            <a:ext cx="3217333" cy="3169483"/>
          </a:xfrm>
          <a:prstGeom prst="rect">
            <a:avLst/>
          </a:prstGeom>
        </p:spPr>
      </p:pic>
    </p:spTree>
    <p:custDataLst>
      <p:tags r:id="rId1"/>
    </p:custDataLst>
    <p:extLst>
      <p:ext uri="{BB962C8B-B14F-4D97-AF65-F5344CB8AC3E}">
        <p14:creationId xmlns:p14="http://schemas.microsoft.com/office/powerpoint/2010/main" val="3662201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0" fill="hold"/>
                                        <p:tgtEl>
                                          <p:spTgt spid="6"/>
                                        </p:tgtEl>
                                        <p:attrNameLst>
                                          <p:attrName>ppt_x</p:attrName>
                                        </p:attrNameLst>
                                      </p:cBhvr>
                                      <p:tavLst>
                                        <p:tav tm="0">
                                          <p:val>
                                            <p:strVal val="#ppt_x"/>
                                          </p:val>
                                        </p:tav>
                                        <p:tav tm="100000">
                                          <p:val>
                                            <p:strVal val="#ppt_x"/>
                                          </p:val>
                                        </p:tav>
                                      </p:tavLst>
                                    </p:anim>
                                    <p:anim calcmode="lin" valueType="num">
                                      <p:cBhvr additive="base">
                                        <p:cTn id="8" dur="2500" fill="hold"/>
                                        <p:tgtEl>
                                          <p:spTgt spid="6"/>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program and new technology	</a:t>
            </a:r>
            <a:endParaRPr lang="en-US" dirty="0"/>
          </a:p>
        </p:txBody>
      </p:sp>
      <p:pic>
        <p:nvPicPr>
          <p:cNvPr id="4" name="Content Placeholder 3"/>
          <p:cNvPicPr>
            <a:picLocks noGrp="1" noChangeAspect="1"/>
          </p:cNvPicPr>
          <p:nvPr>
            <p:ph idx="1"/>
          </p:nvPr>
        </p:nvPicPr>
        <p:blipFill>
          <a:blip r:embed="rId4"/>
          <a:stretch>
            <a:fillRect/>
          </a:stretch>
        </p:blipFill>
        <p:spPr>
          <a:xfrm>
            <a:off x="2784086" y="1128983"/>
            <a:ext cx="8572953" cy="4391025"/>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bwMode="auto">
          <a:xfrm>
            <a:off x="3012422" y="3185104"/>
            <a:ext cx="747132" cy="278781"/>
          </a:xfrm>
          <a:prstGeom prst="rect">
            <a:avLst/>
          </a:prstGeom>
          <a:noFill/>
          <a:ln w="4445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6" name="Rectangle 5"/>
          <p:cNvSpPr/>
          <p:nvPr/>
        </p:nvSpPr>
        <p:spPr bwMode="auto">
          <a:xfrm>
            <a:off x="4003286" y="5241227"/>
            <a:ext cx="873513" cy="278781"/>
          </a:xfrm>
          <a:prstGeom prst="rect">
            <a:avLst/>
          </a:prstGeom>
          <a:noFill/>
          <a:ln w="4445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pic>
        <p:nvPicPr>
          <p:cNvPr id="7" name="Picture 6"/>
          <p:cNvPicPr>
            <a:picLocks noChangeAspect="1"/>
          </p:cNvPicPr>
          <p:nvPr/>
        </p:nvPicPr>
        <p:blipFill>
          <a:blip r:embed="rId5"/>
          <a:stretch>
            <a:fillRect/>
          </a:stretch>
        </p:blipFill>
        <p:spPr>
          <a:xfrm>
            <a:off x="321809" y="1747837"/>
            <a:ext cx="2143125" cy="2143125"/>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357105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547838" y="649288"/>
            <a:ext cx="8958741" cy="4990362"/>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bwMode="auto">
          <a:xfrm>
            <a:off x="1547838" y="4953000"/>
            <a:ext cx="1843062" cy="361950"/>
          </a:xfrm>
          <a:prstGeom prst="rect">
            <a:avLst/>
          </a:prstGeom>
          <a:noFill/>
          <a:ln w="4445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15799822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stretch>
            <a:fillRect/>
          </a:stretch>
        </p:blipFill>
        <p:spPr>
          <a:xfrm>
            <a:off x="1879111" y="344488"/>
            <a:ext cx="7664939" cy="5392381"/>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bwMode="auto">
          <a:xfrm>
            <a:off x="4252938" y="4533900"/>
            <a:ext cx="1014387" cy="228600"/>
          </a:xfrm>
          <a:prstGeom prst="rect">
            <a:avLst/>
          </a:prstGeom>
          <a:noFill/>
          <a:ln w="4445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321299347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1_CUSTOM DESIGN" val="mSvO9NKy"/>
  <p:tag name="ARTICULATE_DESIGN_ID_2_CUSTOM DESIGN" val="9wiLFBep"/>
  <p:tag name="ARTICULATE_PROJECT_OPEN" val="0"/>
  <p:tag name="ARTICULATE_SLIDE_COUNT" val="44"/>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D5FDB223F4C0E4A8408399FFA4EDA33" ma:contentTypeVersion="1" ma:contentTypeDescription="Create a new document." ma:contentTypeScope="" ma:versionID="f5398868fdb408be4bad1734295b3bdf">
  <xsd:schema xmlns:xsd="http://www.w3.org/2001/XMLSchema" xmlns:xs="http://www.w3.org/2001/XMLSchema" xmlns:p="http://schemas.microsoft.com/office/2006/metadata/properties" xmlns:ns2="04289566-cf42-4ce7-aa7c-2469c3d4502e" xmlns:ns3="http://schemas.microsoft.com/sharepoint/v4" targetNamespace="http://schemas.microsoft.com/office/2006/metadata/properties" ma:root="true" ma:fieldsID="12f53cc26ba0429f45e378a08b5d0805" ns2:_="" ns3:_="">
    <xsd:import namespace="04289566-cf42-4ce7-aa7c-2469c3d4502e"/>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289566-cf42-4ce7-aa7c-2469c3d4502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1"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dlc_DocId xmlns="04289566-cf42-4ce7-aa7c-2469c3d4502e">5YDFD77UPU3F-311-5338</_dlc_DocId>
    <_dlc_DocIdUrl xmlns="04289566-cf42-4ce7-aa7c-2469c3d4502e">
      <Url>https://avssp.faa.gov/avs/afsfaast/_layouts/15/DocIdRedir.aspx?ID=5YDFD77UPU3F-311-5338</Url>
      <Description>5YDFD77UPU3F-311-5338</Description>
    </_dlc_DocIdUrl>
    <IconOverlay xmlns="http://schemas.microsoft.com/sharepoint/v4" xsi:nil="true"/>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36040F3-F397-4CE4-B1EE-31E56B0EE194}"/>
</file>

<file path=customXml/itemProps2.xml><?xml version="1.0" encoding="utf-8"?>
<ds:datastoreItem xmlns:ds="http://schemas.openxmlformats.org/officeDocument/2006/customXml" ds:itemID="{0B80675E-01F7-49AA-B61E-EE85CFCAD03B}"/>
</file>

<file path=customXml/itemProps3.xml><?xml version="1.0" encoding="utf-8"?>
<ds:datastoreItem xmlns:ds="http://schemas.openxmlformats.org/officeDocument/2006/customXml" ds:itemID="{397D1EC2-086B-4869-9FB4-0CCB136B730B}"/>
</file>

<file path=customXml/itemProps4.xml><?xml version="1.0" encoding="utf-8"?>
<ds:datastoreItem xmlns:ds="http://schemas.openxmlformats.org/officeDocument/2006/customXml" ds:itemID="{AB17F8C7-2AEB-4BC2-A828-B2E729EBBAC3}"/>
</file>

<file path=docProps/app.xml><?xml version="1.0" encoding="utf-8"?>
<Properties xmlns="http://schemas.openxmlformats.org/officeDocument/2006/extended-properties" xmlns:vt="http://schemas.openxmlformats.org/officeDocument/2006/docPropsVTypes">
  <Template/>
  <TotalTime>7732</TotalTime>
  <Words>3165</Words>
  <Application>Microsoft Office PowerPoint</Application>
  <PresentationFormat>Widescreen</PresentationFormat>
  <Paragraphs>332</Paragraphs>
  <Slides>44</Slides>
  <Notes>44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44</vt:i4>
      </vt:variant>
    </vt:vector>
  </HeadingPairs>
  <TitlesOfParts>
    <vt:vector size="51" baseType="lpstr">
      <vt:lpstr>ＭＳ Ｐゴシック</vt:lpstr>
      <vt:lpstr>ＭＳ Ｐゴシック</vt:lpstr>
      <vt:lpstr>Arial</vt:lpstr>
      <vt:lpstr>Helvetica Neue Medium</vt:lpstr>
      <vt:lpstr>Times New Roman</vt:lpstr>
      <vt:lpstr>1_Custom Design</vt:lpstr>
      <vt:lpstr>2_Custom Design</vt:lpstr>
      <vt:lpstr>The National FAA Safety Team Presents</vt:lpstr>
      <vt:lpstr>Welcome</vt:lpstr>
      <vt:lpstr>Let’s Celebrate!</vt:lpstr>
      <vt:lpstr>We all have a part</vt:lpstr>
      <vt:lpstr>A system in equilibrium</vt:lpstr>
      <vt:lpstr>PowerPoint Presentation</vt:lpstr>
      <vt:lpstr>New program and new technology </vt:lpstr>
      <vt:lpstr>PowerPoint Presentation</vt:lpstr>
      <vt:lpstr>PowerPoint Presentation</vt:lpstr>
      <vt:lpstr>New program and new technology</vt:lpstr>
      <vt:lpstr>New program and new technology</vt:lpstr>
      <vt:lpstr>Log in to your FAASafety.gov account</vt:lpstr>
      <vt:lpstr>PowerPoint Presentation</vt:lpstr>
      <vt:lpstr>PowerPoint Presentation</vt:lpstr>
      <vt:lpstr>PowerPoint Presentation</vt:lpstr>
      <vt:lpstr>Computer monitor</vt:lpstr>
      <vt:lpstr>Tablet</vt:lpstr>
      <vt:lpstr>Phone</vt:lpstr>
      <vt:lpstr>PowerPoint Presentation</vt:lpstr>
      <vt:lpstr>Interactive content</vt:lpstr>
      <vt:lpstr>Interactive content</vt:lpstr>
      <vt:lpstr>PowerPoint Presentation</vt:lpstr>
      <vt:lpstr>Interactive content</vt:lpstr>
      <vt:lpstr>PowerPoint Presentation</vt:lpstr>
      <vt:lpstr>SMS for General Aviation</vt:lpstr>
      <vt:lpstr>Australian CASA-produced content</vt:lpstr>
      <vt:lpstr>Accessing CASA Content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Thank you for attending </vt:lpstr>
      <vt:lpstr>The National FAA Safety Team Presents</vt:lpstr>
    </vt:vector>
  </TitlesOfParts>
  <Company>FAA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MTONEY</dc:creator>
  <cp:lastModifiedBy>Steuernagle, John W (FAA)</cp:lastModifiedBy>
  <cp:revision>404</cp:revision>
  <dcterms:created xsi:type="dcterms:W3CDTF">2005-01-28T20:32:53Z</dcterms:created>
  <dcterms:modified xsi:type="dcterms:W3CDTF">2023-07-26T14:32:10Z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0x010100DD5FDB223F4C0E4A8408399FFA4EDA33</vt:lpwstr>
  </property>
  <property fmtid="{D5CDD505-2E9C-101B-9397-08002B2CF9AE}" pid="3" name="_dlc_DocIdItemGuid">
    <vt:lpwstr>b53f6d5e-36d6-4388-a65b-871693dc8b13</vt:lpwstr>
  </property>
  <property fmtid="{D5CDD505-2E9C-101B-9397-08002B2CF9AE}" pid="4" name="ArticulateGUID">
    <vt:lpwstr>4B550315-ED9A-44F0-98F4-1000F50B6F0F</vt:lpwstr>
  </property>
  <property fmtid="{D5CDD505-2E9C-101B-9397-08002B2CF9AE}" pid="5" name="ArticulatePath">
    <vt:lpwstr>22-06-Mar-TOM-Proficiency and WINGS-PPT-Rev DRAFT</vt:lpwstr>
  </property>
</Properties>
</file>